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sldIdLst>
    <p:sldId id="257" r:id="rId3"/>
    <p:sldId id="261" r:id="rId4"/>
    <p:sldId id="262" r:id="rId5"/>
    <p:sldId id="263" r:id="rId6"/>
    <p:sldId id="264" r:id="rId7"/>
    <p:sldId id="265" r:id="rId8"/>
    <p:sldId id="266" r:id="rId9"/>
    <p:sldId id="258" r:id="rId10"/>
    <p:sldId id="267" r:id="rId11"/>
    <p:sldId id="268" r:id="rId12"/>
    <p:sldId id="269" r:id="rId13"/>
    <p:sldId id="270"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14CFA-BF2B-4400-BA56-27A14329BFF4}" v="275" dt="2023-10-31T15:32:53.500"/>
    <p1510:client id="{7CBC3D14-CFA9-49C2-87B9-BB2AC67FB312}" v="1813" dt="2023-10-31T18:47:21.3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jpeg>
</file>

<file path=ppt/media/image11.jpeg>
</file>

<file path=ppt/media/image12.jpeg>
</file>

<file path=ppt/media/image13.png>
</file>

<file path=ppt/media/image14.sv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10/31/2023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10/31/2023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3.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27776" y="1708493"/>
            <a:ext cx="5646648" cy="1829904"/>
          </a:xfrm>
        </p:spPr>
        <p:txBody>
          <a:bodyPr>
            <a:normAutofit/>
          </a:bodyPr>
          <a:lstStyle/>
          <a:p>
            <a:pPr algn="l"/>
            <a:r>
              <a:rPr lang="en-US" sz="3600" b="1" dirty="0">
                <a:latin typeface="Times New Roman"/>
                <a:ea typeface="+mj-lt"/>
                <a:cs typeface="+mj-lt"/>
              </a:rPr>
              <a:t>Generative AI for Multimedia Captions and Hashtags</a:t>
            </a:r>
            <a:endParaRPr lang="en-US" sz="3600" dirty="0">
              <a:latin typeface="Times New Roman"/>
              <a:cs typeface="Times New Roman"/>
            </a:endParaRPr>
          </a:p>
        </p:txBody>
      </p:sp>
      <p:sp>
        <p:nvSpPr>
          <p:cNvPr id="3" name="Subtitle 2"/>
          <p:cNvSpPr>
            <a:spLocks noGrp="1"/>
          </p:cNvSpPr>
          <p:nvPr>
            <p:ph type="subTitle" idx="1"/>
          </p:nvPr>
        </p:nvSpPr>
        <p:spPr>
          <a:xfrm>
            <a:off x="3864298" y="5649661"/>
            <a:ext cx="2490038" cy="707417"/>
          </a:xfrm>
        </p:spPr>
        <p:txBody>
          <a:bodyPr vert="horz" lIns="91440" tIns="45720" rIns="91440" bIns="45720" rtlCol="0" anchor="t">
            <a:noAutofit/>
          </a:bodyPr>
          <a:lstStyle/>
          <a:p>
            <a:pPr algn="l"/>
            <a:r>
              <a:rPr lang="en-US" sz="1800" dirty="0">
                <a:latin typeface="Times New Roman"/>
                <a:cs typeface="Times New Roman"/>
              </a:rPr>
              <a:t>Name: Kabil C.A</a:t>
            </a:r>
          </a:p>
          <a:p>
            <a:pPr algn="l"/>
            <a:r>
              <a:rPr lang="en-US" sz="1800" dirty="0">
                <a:latin typeface="Times New Roman"/>
                <a:cs typeface="Times New Roman"/>
              </a:rPr>
              <a:t>Reg no: 23MAS10028</a:t>
            </a:r>
          </a:p>
          <a:p>
            <a:pPr algn="l"/>
            <a:endParaRPr lang="en-US" dirty="0">
              <a:latin typeface="Times New Roman"/>
              <a:cs typeface="Times New Roman"/>
            </a:endParaRPr>
          </a:p>
        </p:txBody>
      </p:sp>
      <p:sp>
        <p:nvSpPr>
          <p:cNvPr id="35" name="Freeform: Shape 34">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Oval 36">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Block Arc 38">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eeform: Shape 40">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43" name="Straight Connector 42">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45" name="Freeform: Shape 44">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47" name="Arc 46">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Freeform: Shape 48">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31063A11-3648-AC6C-E7A9-EEAAFC090459}"/>
              </a:ext>
            </a:extLst>
          </p:cNvPr>
          <p:cNvSpPr>
            <a:spLocks noGrp="1"/>
          </p:cNvSpPr>
          <p:nvPr>
            <p:ph type="sldNum" sz="quarter" idx="12"/>
          </p:nvPr>
        </p:nvSpPr>
        <p:spPr/>
        <p:txBody>
          <a:bodyPr/>
          <a:lstStyle/>
          <a:p>
            <a:fld id="{330EA680-D336-4FF7-8B7A-9848BB0A1C32}" type="slidenum">
              <a:rPr lang="en-US" smtClean="0"/>
              <a:t>1</a:t>
            </a:fld>
            <a:endParaRPr lang="en-US"/>
          </a:p>
        </p:txBody>
      </p:sp>
      <p:sp>
        <p:nvSpPr>
          <p:cNvPr id="5" name="TextBox 4">
            <a:extLst>
              <a:ext uri="{FF2B5EF4-FFF2-40B4-BE49-F238E27FC236}">
                <a16:creationId xmlns:a16="http://schemas.microsoft.com/office/drawing/2014/main" id="{60323479-AD2A-AEA4-E29B-B3DEBF9DFB64}"/>
              </a:ext>
            </a:extLst>
          </p:cNvPr>
          <p:cNvSpPr txBox="1"/>
          <p:nvPr/>
        </p:nvSpPr>
        <p:spPr>
          <a:xfrm>
            <a:off x="3865216" y="5278781"/>
            <a:ext cx="25841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a:ea typeface="Calibri"/>
                <a:cs typeface="Calibri"/>
              </a:rPr>
              <a:t>Guide</a:t>
            </a:r>
            <a:r>
              <a:rPr lang="en-US" dirty="0">
                <a:ea typeface="Calibri"/>
                <a:cs typeface="Calibri"/>
              </a:rPr>
              <a:t>: </a:t>
            </a:r>
            <a:r>
              <a:rPr lang="en-US" dirty="0">
                <a:latin typeface="Times New Roman"/>
                <a:ea typeface="Calibri"/>
                <a:cs typeface="Calibri"/>
              </a:rPr>
              <a:t>Dr</a:t>
            </a:r>
            <a:r>
              <a:rPr lang="en-US" dirty="0">
                <a:ea typeface="Calibri"/>
                <a:cs typeface="Calibri"/>
              </a:rPr>
              <a:t>. </a:t>
            </a:r>
            <a:r>
              <a:rPr lang="en-US" b="1" dirty="0">
                <a:solidFill>
                  <a:srgbClr val="1F1F1F"/>
                </a:solidFill>
                <a:latin typeface="Times New Roman"/>
                <a:ea typeface="+mn-lt"/>
                <a:cs typeface="+mn-lt"/>
              </a:rPr>
              <a:t>V</a:t>
            </a:r>
            <a:r>
              <a:rPr lang="en-US" dirty="0">
                <a:latin typeface="Times New Roman"/>
                <a:ea typeface="+mn-lt"/>
                <a:cs typeface="+mn-lt"/>
              </a:rPr>
              <a:t>airachilai. S</a:t>
            </a:r>
            <a:endParaRPr lang="en-US" dirty="0">
              <a:latin typeface="Times New Roman"/>
            </a:endParaRPr>
          </a:p>
        </p:txBody>
      </p:sp>
      <p:sp>
        <p:nvSpPr>
          <p:cNvPr id="6" name="TextBox 5">
            <a:extLst>
              <a:ext uri="{FF2B5EF4-FFF2-40B4-BE49-F238E27FC236}">
                <a16:creationId xmlns:a16="http://schemas.microsoft.com/office/drawing/2014/main" id="{CC34619A-3D7C-7499-13B2-327F334A0FAA}"/>
              </a:ext>
            </a:extLst>
          </p:cNvPr>
          <p:cNvSpPr txBox="1"/>
          <p:nvPr/>
        </p:nvSpPr>
        <p:spPr>
          <a:xfrm>
            <a:off x="9707217" y="2120347"/>
            <a:ext cx="2230781"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500" b="1" dirty="0">
                <a:latin typeface="Times New Roman"/>
                <a:ea typeface="Calibri"/>
                <a:cs typeface="Calibri"/>
              </a:rPr>
              <a:t>Review- 2</a:t>
            </a:r>
          </a:p>
          <a:p>
            <a:endParaRPr lang="en-US" sz="2500" b="1" dirty="0">
              <a:latin typeface="Times New Roman"/>
              <a:ea typeface="Calibri"/>
              <a:cs typeface="Calibri"/>
            </a:endParaRPr>
          </a:p>
        </p:txBody>
      </p:sp>
      <p:pic>
        <p:nvPicPr>
          <p:cNvPr id="7" name="Picture 6" descr="A blue and white logo&#10;&#10;Description automatically generated">
            <a:extLst>
              <a:ext uri="{FF2B5EF4-FFF2-40B4-BE49-F238E27FC236}">
                <a16:creationId xmlns:a16="http://schemas.microsoft.com/office/drawing/2014/main" id="{4FF338EC-F177-7283-FB6B-6C6BA2D516D8}"/>
              </a:ext>
            </a:extLst>
          </p:cNvPr>
          <p:cNvPicPr>
            <a:picLocks noChangeAspect="1"/>
          </p:cNvPicPr>
          <p:nvPr/>
        </p:nvPicPr>
        <p:blipFill>
          <a:blip r:embed="rId2"/>
          <a:stretch>
            <a:fillRect/>
          </a:stretch>
        </p:blipFill>
        <p:spPr>
          <a:xfrm>
            <a:off x="3907183" y="1013"/>
            <a:ext cx="2743200" cy="1521975"/>
          </a:xfrm>
          <a:prstGeom prst="rect">
            <a:avLst/>
          </a:prstGeom>
        </p:spPr>
      </p:pic>
    </p:spTree>
    <p:extLst>
      <p:ext uri="{BB962C8B-B14F-4D97-AF65-F5344CB8AC3E}">
        <p14:creationId xmlns:p14="http://schemas.microsoft.com/office/powerpoint/2010/main" val="2277016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49DA0-8343-16B1-A3EC-106B738EE5F0}"/>
              </a:ext>
            </a:extLst>
          </p:cNvPr>
          <p:cNvSpPr>
            <a:spLocks noGrp="1"/>
          </p:cNvSpPr>
          <p:nvPr>
            <p:ph type="title"/>
          </p:nvPr>
        </p:nvSpPr>
        <p:spPr>
          <a:xfrm>
            <a:off x="838200" y="-1970"/>
            <a:ext cx="10515600" cy="1325563"/>
          </a:xfrm>
        </p:spPr>
        <p:txBody>
          <a:bodyPr/>
          <a:lstStyle/>
          <a:p>
            <a:pPr algn="ctr"/>
            <a:r>
              <a:rPr lang="en-US" dirty="0">
                <a:latin typeface="Times New Roman"/>
                <a:ea typeface="Calibri Light"/>
                <a:cs typeface="Calibri Light"/>
              </a:rPr>
              <a:t>Analysis</a:t>
            </a:r>
            <a:endParaRPr lang="en-US" dirty="0">
              <a:latin typeface="Times New Roman"/>
              <a:cs typeface="Times New Roman"/>
            </a:endParaRPr>
          </a:p>
        </p:txBody>
      </p:sp>
      <p:sp>
        <p:nvSpPr>
          <p:cNvPr id="4" name="Slide Number Placeholder 3">
            <a:extLst>
              <a:ext uri="{FF2B5EF4-FFF2-40B4-BE49-F238E27FC236}">
                <a16:creationId xmlns:a16="http://schemas.microsoft.com/office/drawing/2014/main" id="{245C3D47-A4C3-A642-EDAF-0F50DF6B7409}"/>
              </a:ext>
            </a:extLst>
          </p:cNvPr>
          <p:cNvSpPr>
            <a:spLocks noGrp="1"/>
          </p:cNvSpPr>
          <p:nvPr>
            <p:ph type="sldNum" sz="quarter" idx="12"/>
          </p:nvPr>
        </p:nvSpPr>
        <p:spPr/>
        <p:txBody>
          <a:bodyPr/>
          <a:lstStyle/>
          <a:p>
            <a:fld id="{330EA680-D336-4FF7-8B7A-9848BB0A1C32}" type="slidenum">
              <a:rPr lang="en-US" smtClean="0"/>
              <a:t>10</a:t>
            </a:fld>
            <a:endParaRPr lang="en-US"/>
          </a:p>
        </p:txBody>
      </p:sp>
      <p:pic>
        <p:nvPicPr>
          <p:cNvPr id="5" name="Picture 4" descr="A screenshot of a computer program&#10;&#10;Description automatically generated">
            <a:extLst>
              <a:ext uri="{FF2B5EF4-FFF2-40B4-BE49-F238E27FC236}">
                <a16:creationId xmlns:a16="http://schemas.microsoft.com/office/drawing/2014/main" id="{AA3BD031-B83B-3B38-31F0-7B7935C9AE53}"/>
              </a:ext>
            </a:extLst>
          </p:cNvPr>
          <p:cNvPicPr>
            <a:picLocks noChangeAspect="1"/>
          </p:cNvPicPr>
          <p:nvPr/>
        </p:nvPicPr>
        <p:blipFill>
          <a:blip r:embed="rId2"/>
          <a:stretch>
            <a:fillRect/>
          </a:stretch>
        </p:blipFill>
        <p:spPr>
          <a:xfrm>
            <a:off x="684132" y="1539172"/>
            <a:ext cx="6096000" cy="3557174"/>
          </a:xfrm>
          <a:prstGeom prst="rect">
            <a:avLst/>
          </a:prstGeom>
        </p:spPr>
      </p:pic>
      <p:sp>
        <p:nvSpPr>
          <p:cNvPr id="6" name="TextBox 5">
            <a:extLst>
              <a:ext uri="{FF2B5EF4-FFF2-40B4-BE49-F238E27FC236}">
                <a16:creationId xmlns:a16="http://schemas.microsoft.com/office/drawing/2014/main" id="{56F1980A-F734-A610-6AA7-7638D54F4C4F}"/>
              </a:ext>
            </a:extLst>
          </p:cNvPr>
          <p:cNvSpPr txBox="1"/>
          <p:nvPr/>
        </p:nvSpPr>
        <p:spPr>
          <a:xfrm>
            <a:off x="7364146" y="1473940"/>
            <a:ext cx="43161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dirty="0">
              <a:latin typeface="Times New Roman"/>
              <a:cs typeface="Times New Roman"/>
            </a:endParaRPr>
          </a:p>
        </p:txBody>
      </p:sp>
      <p:sp>
        <p:nvSpPr>
          <p:cNvPr id="7" name="TextBox 6">
            <a:extLst>
              <a:ext uri="{FF2B5EF4-FFF2-40B4-BE49-F238E27FC236}">
                <a16:creationId xmlns:a16="http://schemas.microsoft.com/office/drawing/2014/main" id="{3BBE8E4C-1AAA-BA4C-F263-89A140087E8E}"/>
              </a:ext>
            </a:extLst>
          </p:cNvPr>
          <p:cNvSpPr txBox="1"/>
          <p:nvPr/>
        </p:nvSpPr>
        <p:spPr>
          <a:xfrm>
            <a:off x="608488" y="6059291"/>
            <a:ext cx="107414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Courier New"/>
                <a:cs typeface="Courier New"/>
              </a:rPr>
              <a:t>6000/6000</a:t>
            </a:r>
            <a:r>
              <a:rPr lang="en-US" dirty="0">
                <a:latin typeface="Courier New"/>
                <a:cs typeface="Courier New"/>
              </a:rPr>
              <a:t> [==============================] - 623s 104ms/step - loss: </a:t>
            </a:r>
            <a:r>
              <a:rPr lang="en-US" b="1" dirty="0">
                <a:latin typeface="Courier New"/>
                <a:cs typeface="Courier New"/>
              </a:rPr>
              <a:t>2.9188</a:t>
            </a:r>
            <a:endParaRPr lang="en-US" b="1">
              <a:ea typeface="Calibri" panose="020F0502020204030204"/>
              <a:cs typeface="Calibri" panose="020F0502020204030204"/>
            </a:endParaRPr>
          </a:p>
        </p:txBody>
      </p:sp>
      <p:pic>
        <p:nvPicPr>
          <p:cNvPr id="9" name="Picture 8" descr="A close-up of a mountain&#10;&#10;Description automatically generated">
            <a:extLst>
              <a:ext uri="{FF2B5EF4-FFF2-40B4-BE49-F238E27FC236}">
                <a16:creationId xmlns:a16="http://schemas.microsoft.com/office/drawing/2014/main" id="{2D341106-46EA-BA92-6E35-8E71DD7DAF50}"/>
              </a:ext>
            </a:extLst>
          </p:cNvPr>
          <p:cNvPicPr>
            <a:picLocks noChangeAspect="1"/>
          </p:cNvPicPr>
          <p:nvPr/>
        </p:nvPicPr>
        <p:blipFill>
          <a:blip r:embed="rId3"/>
          <a:stretch>
            <a:fillRect/>
          </a:stretch>
        </p:blipFill>
        <p:spPr>
          <a:xfrm>
            <a:off x="7110256" y="1438345"/>
            <a:ext cx="4390086" cy="4114800"/>
          </a:xfrm>
          <a:prstGeom prst="rect">
            <a:avLst/>
          </a:prstGeom>
        </p:spPr>
      </p:pic>
    </p:spTree>
    <p:extLst>
      <p:ext uri="{BB962C8B-B14F-4D97-AF65-F5344CB8AC3E}">
        <p14:creationId xmlns:p14="http://schemas.microsoft.com/office/powerpoint/2010/main" val="1806454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8423D-7AEE-E6AB-F8DA-98676B361B2E}"/>
              </a:ext>
            </a:extLst>
          </p:cNvPr>
          <p:cNvSpPr>
            <a:spLocks noGrp="1"/>
          </p:cNvSpPr>
          <p:nvPr>
            <p:ph type="title"/>
          </p:nvPr>
        </p:nvSpPr>
        <p:spPr>
          <a:xfrm>
            <a:off x="337616" y="-235575"/>
            <a:ext cx="10515600" cy="1325563"/>
          </a:xfrm>
        </p:spPr>
        <p:txBody>
          <a:bodyPr/>
          <a:lstStyle/>
          <a:p>
            <a:pPr algn="ctr"/>
            <a:r>
              <a:rPr lang="en-US" dirty="0">
                <a:latin typeface="Times New Roman"/>
                <a:ea typeface="Calibri Light"/>
                <a:cs typeface="Calibri Light"/>
              </a:rPr>
              <a:t>Output</a:t>
            </a:r>
            <a:endParaRPr lang="en-US" dirty="0">
              <a:latin typeface="Times New Roman"/>
              <a:cs typeface="Times New Roman"/>
            </a:endParaRPr>
          </a:p>
        </p:txBody>
      </p:sp>
      <p:sp>
        <p:nvSpPr>
          <p:cNvPr id="4" name="Slide Number Placeholder 3">
            <a:extLst>
              <a:ext uri="{FF2B5EF4-FFF2-40B4-BE49-F238E27FC236}">
                <a16:creationId xmlns:a16="http://schemas.microsoft.com/office/drawing/2014/main" id="{BEA9D028-B262-3641-EC26-0CFE34014ADA}"/>
              </a:ext>
            </a:extLst>
          </p:cNvPr>
          <p:cNvSpPr>
            <a:spLocks noGrp="1"/>
          </p:cNvSpPr>
          <p:nvPr>
            <p:ph type="sldNum" sz="quarter" idx="12"/>
          </p:nvPr>
        </p:nvSpPr>
        <p:spPr/>
        <p:txBody>
          <a:bodyPr/>
          <a:lstStyle/>
          <a:p>
            <a:fld id="{330EA680-D336-4FF7-8B7A-9848BB0A1C32}" type="slidenum">
              <a:rPr lang="en-US" smtClean="0"/>
              <a:t>11</a:t>
            </a:fld>
            <a:endParaRPr lang="en-US"/>
          </a:p>
        </p:txBody>
      </p:sp>
      <p:graphicFrame>
        <p:nvGraphicFramePr>
          <p:cNvPr id="6" name="Table 5">
            <a:extLst>
              <a:ext uri="{FF2B5EF4-FFF2-40B4-BE49-F238E27FC236}">
                <a16:creationId xmlns:a16="http://schemas.microsoft.com/office/drawing/2014/main" id="{21C95043-158E-7252-3FF1-E31F6FE643F1}"/>
              </a:ext>
            </a:extLst>
          </p:cNvPr>
          <p:cNvGraphicFramePr>
            <a:graphicFrameLocks noGrp="1"/>
          </p:cNvGraphicFramePr>
          <p:nvPr>
            <p:extLst>
              <p:ext uri="{D42A27DB-BD31-4B8C-83A1-F6EECF244321}">
                <p14:modId xmlns:p14="http://schemas.microsoft.com/office/powerpoint/2010/main" val="3302232376"/>
              </p:ext>
            </p:extLst>
          </p:nvPr>
        </p:nvGraphicFramePr>
        <p:xfrm>
          <a:off x="5562" y="889927"/>
          <a:ext cx="12184502" cy="5873704"/>
        </p:xfrm>
        <a:graphic>
          <a:graphicData uri="http://schemas.openxmlformats.org/drawingml/2006/table">
            <a:tbl>
              <a:tblPr firstRow="1" bandRow="1">
                <a:tableStyleId>{5C22544A-7EE6-4342-B048-85BDC9FD1C3A}</a:tableStyleId>
              </a:tblPr>
              <a:tblGrid>
                <a:gridCol w="4106245">
                  <a:extLst>
                    <a:ext uri="{9D8B030D-6E8A-4147-A177-3AD203B41FA5}">
                      <a16:colId xmlns:a16="http://schemas.microsoft.com/office/drawing/2014/main" val="1976498756"/>
                    </a:ext>
                  </a:extLst>
                </a:gridCol>
                <a:gridCol w="4016757">
                  <a:extLst>
                    <a:ext uri="{9D8B030D-6E8A-4147-A177-3AD203B41FA5}">
                      <a16:colId xmlns:a16="http://schemas.microsoft.com/office/drawing/2014/main" val="2085844058"/>
                    </a:ext>
                  </a:extLst>
                </a:gridCol>
                <a:gridCol w="4061500">
                  <a:extLst>
                    <a:ext uri="{9D8B030D-6E8A-4147-A177-3AD203B41FA5}">
                      <a16:colId xmlns:a16="http://schemas.microsoft.com/office/drawing/2014/main" val="2291954172"/>
                    </a:ext>
                  </a:extLst>
                </a:gridCol>
              </a:tblGrid>
              <a:tr h="948826">
                <a:tc>
                  <a:txBody>
                    <a:bodyPr/>
                    <a:lstStyle/>
                    <a:p>
                      <a:pPr algn="ctr"/>
                      <a:endParaRPr lang="en-US" dirty="0">
                        <a:latin typeface="Times New Roman"/>
                      </a:endParaRPr>
                    </a:p>
                    <a:p>
                      <a:pPr lvl="0" algn="ctr">
                        <a:buNone/>
                      </a:pPr>
                      <a:r>
                        <a:rPr lang="en-US" dirty="0">
                          <a:latin typeface="Times New Roman"/>
                        </a:rPr>
                        <a:t>Input </a:t>
                      </a:r>
                      <a:endParaRPr lang="en-US" dirty="0"/>
                    </a:p>
                  </a:txBody>
                  <a:tcPr>
                    <a:solidFill>
                      <a:srgbClr val="ED7D31"/>
                    </a:solidFill>
                  </a:tcPr>
                </a:tc>
                <a:tc>
                  <a:txBody>
                    <a:bodyPr/>
                    <a:lstStyle/>
                    <a:p>
                      <a:pPr algn="ctr"/>
                      <a:endParaRPr lang="en-US" dirty="0"/>
                    </a:p>
                    <a:p>
                      <a:pPr lvl="0" algn="ctr">
                        <a:buNone/>
                      </a:pPr>
                      <a:r>
                        <a:rPr lang="en-US" dirty="0">
                          <a:latin typeface="Times New Roman"/>
                        </a:rPr>
                        <a:t>CNN and LSTM</a:t>
                      </a:r>
                    </a:p>
                  </a:txBody>
                  <a:tcPr>
                    <a:solidFill>
                      <a:srgbClr val="ED7D31"/>
                    </a:solidFill>
                  </a:tcPr>
                </a:tc>
                <a:tc>
                  <a:txBody>
                    <a:bodyPr/>
                    <a:lstStyle/>
                    <a:p>
                      <a:pPr algn="ctr"/>
                      <a:endParaRPr lang="en-US" dirty="0"/>
                    </a:p>
                    <a:p>
                      <a:pPr lvl="0" algn="ctr">
                        <a:buNone/>
                      </a:pPr>
                      <a:r>
                        <a:rPr lang="en-US" dirty="0">
                          <a:latin typeface="Times New Roman"/>
                        </a:rPr>
                        <a:t>LLM</a:t>
                      </a:r>
                    </a:p>
                  </a:txBody>
                  <a:tcPr>
                    <a:solidFill>
                      <a:srgbClr val="ED7D31"/>
                    </a:solidFill>
                  </a:tcPr>
                </a:tc>
                <a:extLst>
                  <a:ext uri="{0D108BD9-81ED-4DB2-BD59-A6C34878D82A}">
                    <a16:rowId xmlns:a16="http://schemas.microsoft.com/office/drawing/2014/main" val="374695930"/>
                  </a:ext>
                </a:extLst>
              </a:tr>
              <a:tr h="1784704">
                <a:tc>
                  <a:txBody>
                    <a:bodyPr/>
                    <a:lstStyle/>
                    <a:p>
                      <a:r>
                        <a:rPr lang="en-US" b="1" dirty="0">
                          <a:latin typeface="Times New Roman"/>
                        </a:rPr>
                        <a:t>#1</a:t>
                      </a:r>
                    </a:p>
                  </a:txBody>
                  <a:tcPr/>
                </a:tc>
                <a:tc>
                  <a:txBody>
                    <a:bodyPr/>
                    <a:lstStyle/>
                    <a:p>
                      <a:r>
                        <a:rPr lang="en-US" dirty="0">
                          <a:latin typeface="Times New Roman"/>
                        </a:rPr>
                        <a:t>Start of man is enjoying the street love mountain background and laugh end</a:t>
                      </a:r>
                    </a:p>
                  </a:txBody>
                  <a:tcPr/>
                </a:tc>
                <a:tc>
                  <a:txBody>
                    <a:bodyPr/>
                    <a:lstStyle/>
                    <a:p>
                      <a:r>
                        <a:rPr lang="en-US" b="1" dirty="0">
                          <a:latin typeface="Times New Roman"/>
                        </a:rPr>
                        <a:t>Caption:</a:t>
                      </a:r>
                      <a:r>
                        <a:rPr lang="en-US" dirty="0">
                          <a:latin typeface="Times New Roman"/>
                        </a:rPr>
                        <a:t> Embracing love and unity on the streets ⚡️</a:t>
                      </a:r>
                    </a:p>
                    <a:p>
                      <a:pPr lvl="0">
                        <a:buNone/>
                      </a:pPr>
                      <a:endParaRPr lang="en-US" dirty="0">
                        <a:latin typeface="Times New Roman"/>
                      </a:endParaRPr>
                    </a:p>
                    <a:p>
                      <a:pPr lvl="0">
                        <a:buNone/>
                      </a:pPr>
                      <a:r>
                        <a:rPr lang="en-US" b="1" dirty="0">
                          <a:latin typeface="Times New Roman"/>
                        </a:rPr>
                        <a:t>Hashtags:</a:t>
                      </a:r>
                      <a:r>
                        <a:rPr lang="en-US" dirty="0">
                          <a:latin typeface="Times New Roman"/>
                        </a:rPr>
                        <a:t> #EmbraceLife #StreetBonds #LoveandUnity</a:t>
                      </a:r>
                    </a:p>
                  </a:txBody>
                  <a:tcPr/>
                </a:tc>
                <a:extLst>
                  <a:ext uri="{0D108BD9-81ED-4DB2-BD59-A6C34878D82A}">
                    <a16:rowId xmlns:a16="http://schemas.microsoft.com/office/drawing/2014/main" val="4011069553"/>
                  </a:ext>
                </a:extLst>
              </a:tr>
              <a:tr h="1649157">
                <a:tc>
                  <a:txBody>
                    <a:bodyPr/>
                    <a:lstStyle/>
                    <a:p>
                      <a:r>
                        <a:rPr lang="en-US" b="1" dirty="0">
                          <a:latin typeface="Times New Roman"/>
                        </a:rPr>
                        <a:t>#2</a:t>
                      </a:r>
                    </a:p>
                  </a:txBody>
                  <a:tcPr/>
                </a:tc>
                <a:tc>
                  <a:txBody>
                    <a:bodyPr/>
                    <a:lstStyle/>
                    <a:p>
                      <a:r>
                        <a:rPr lang="en-US" dirty="0">
                          <a:latin typeface="Times New Roman"/>
                        </a:rPr>
                        <a:t>Start of people walking in ocean end enjoying in bright sun day end</a:t>
                      </a:r>
                    </a:p>
                  </a:txBody>
                  <a:tcPr/>
                </a:tc>
                <a:tc>
                  <a:txBody>
                    <a:bodyPr/>
                    <a:lstStyle/>
                    <a:p>
                      <a:r>
                        <a:rPr lang="en-US" b="1" dirty="0">
                          <a:latin typeface="Times New Roman"/>
                        </a:rPr>
                        <a:t>Caption:</a:t>
                      </a:r>
                      <a:r>
                        <a:rPr lang="en-US" dirty="0">
                          <a:latin typeface="Times New Roman"/>
                        </a:rPr>
                        <a:t> Enjoying a peaceful stroll along the ocean's edge 🌊</a:t>
                      </a:r>
                    </a:p>
                    <a:p>
                      <a:pPr lvl="0">
                        <a:buNone/>
                      </a:pPr>
                      <a:endParaRPr lang="en-US" dirty="0"/>
                    </a:p>
                    <a:p>
                      <a:pPr lvl="0">
                        <a:buNone/>
                      </a:pPr>
                      <a:r>
                        <a:rPr lang="en-US" b="1" dirty="0">
                          <a:latin typeface="Times New Roman"/>
                        </a:rPr>
                        <a:t>Hashtags:</a:t>
                      </a:r>
                      <a:r>
                        <a:rPr lang="en-US" dirty="0">
                          <a:latin typeface="Times New Roman"/>
                        </a:rPr>
                        <a:t> #CoastalVibes #OceanLove #Sunny day</a:t>
                      </a:r>
                    </a:p>
                  </a:txBody>
                  <a:tcPr/>
                </a:tc>
                <a:extLst>
                  <a:ext uri="{0D108BD9-81ED-4DB2-BD59-A6C34878D82A}">
                    <a16:rowId xmlns:a16="http://schemas.microsoft.com/office/drawing/2014/main" val="250937972"/>
                  </a:ext>
                </a:extLst>
              </a:tr>
              <a:tr h="1491017">
                <a:tc>
                  <a:txBody>
                    <a:bodyPr/>
                    <a:lstStyle/>
                    <a:p>
                      <a:r>
                        <a:rPr lang="en-US" b="1" dirty="0">
                          <a:latin typeface="Times New Roman"/>
                        </a:rPr>
                        <a:t>#3</a:t>
                      </a:r>
                    </a:p>
                  </a:txBody>
                  <a:tcPr/>
                </a:tc>
                <a:tc>
                  <a:txBody>
                    <a:bodyPr/>
                    <a:lstStyle/>
                    <a:p>
                      <a:r>
                        <a:rPr lang="en-US" dirty="0">
                          <a:latin typeface="Times New Roman"/>
                        </a:rPr>
                        <a:t>Start of people playing wrestling game in front of building with their arms around each other in the grass end</a:t>
                      </a:r>
                    </a:p>
                  </a:txBody>
                  <a:tcPr/>
                </a:tc>
                <a:tc>
                  <a:txBody>
                    <a:bodyPr/>
                    <a:lstStyle/>
                    <a:p>
                      <a:r>
                        <a:rPr lang="en-US" b="1" dirty="0">
                          <a:latin typeface="Times New Roman"/>
                        </a:rPr>
                        <a:t>Captions: </a:t>
                      </a:r>
                      <a:r>
                        <a:rPr lang="en-US" dirty="0">
                          <a:latin typeface="Times New Roman"/>
                        </a:rPr>
                        <a:t>Fun times at the wrestling game with friends!</a:t>
                      </a:r>
                    </a:p>
                    <a:p>
                      <a:pPr lvl="0">
                        <a:buNone/>
                      </a:pPr>
                      <a:endParaRPr lang="en-US" dirty="0">
                        <a:latin typeface="Times New Roman"/>
                      </a:endParaRPr>
                    </a:p>
                    <a:p>
                      <a:pPr lvl="0">
                        <a:buNone/>
                      </a:pPr>
                      <a:r>
                        <a:rPr lang="en-US" b="1" dirty="0">
                          <a:latin typeface="Times New Roman"/>
                        </a:rPr>
                        <a:t>Hashtags: </a:t>
                      </a:r>
                      <a:r>
                        <a:rPr lang="en-US" dirty="0">
                          <a:latin typeface="Times New Roman"/>
                        </a:rPr>
                        <a:t>#friends #outdoorfun #teamwork</a:t>
                      </a:r>
                    </a:p>
                  </a:txBody>
                  <a:tcPr/>
                </a:tc>
                <a:extLst>
                  <a:ext uri="{0D108BD9-81ED-4DB2-BD59-A6C34878D82A}">
                    <a16:rowId xmlns:a16="http://schemas.microsoft.com/office/drawing/2014/main" val="3961768174"/>
                  </a:ext>
                </a:extLst>
              </a:tr>
            </a:tbl>
          </a:graphicData>
        </a:graphic>
      </p:graphicFrame>
      <p:pic>
        <p:nvPicPr>
          <p:cNvPr id="7" name="Picture 6" descr="A person sitting on a bench&#10;&#10;Description automatically generated">
            <a:extLst>
              <a:ext uri="{FF2B5EF4-FFF2-40B4-BE49-F238E27FC236}">
                <a16:creationId xmlns:a16="http://schemas.microsoft.com/office/drawing/2014/main" id="{2C7B6A4C-FA24-59CB-68AF-BB2A69128B63}"/>
              </a:ext>
            </a:extLst>
          </p:cNvPr>
          <p:cNvPicPr>
            <a:picLocks noChangeAspect="1"/>
          </p:cNvPicPr>
          <p:nvPr/>
        </p:nvPicPr>
        <p:blipFill>
          <a:blip r:embed="rId2"/>
          <a:stretch>
            <a:fillRect/>
          </a:stretch>
        </p:blipFill>
        <p:spPr>
          <a:xfrm>
            <a:off x="1841592" y="1988987"/>
            <a:ext cx="1450582" cy="1445020"/>
          </a:xfrm>
          <a:prstGeom prst="rect">
            <a:avLst/>
          </a:prstGeom>
        </p:spPr>
      </p:pic>
      <p:pic>
        <p:nvPicPr>
          <p:cNvPr id="8" name="Picture 7" descr="A person sitting on a beach&#10;&#10;Description automatically generated">
            <a:extLst>
              <a:ext uri="{FF2B5EF4-FFF2-40B4-BE49-F238E27FC236}">
                <a16:creationId xmlns:a16="http://schemas.microsoft.com/office/drawing/2014/main" id="{27E0D2FA-C794-35B1-14E5-5D497F2A1D2B}"/>
              </a:ext>
            </a:extLst>
          </p:cNvPr>
          <p:cNvPicPr>
            <a:picLocks noChangeAspect="1"/>
          </p:cNvPicPr>
          <p:nvPr/>
        </p:nvPicPr>
        <p:blipFill>
          <a:blip r:embed="rId3"/>
          <a:stretch>
            <a:fillRect/>
          </a:stretch>
        </p:blipFill>
        <p:spPr>
          <a:xfrm>
            <a:off x="1529562" y="3694918"/>
            <a:ext cx="2074643" cy="1381509"/>
          </a:xfrm>
          <a:prstGeom prst="rect">
            <a:avLst/>
          </a:prstGeom>
        </p:spPr>
      </p:pic>
      <p:pic>
        <p:nvPicPr>
          <p:cNvPr id="9" name="Picture 8" descr="A group of men posing for a photo with a golden lion statue&#10;&#10;Description automatically generated">
            <a:extLst>
              <a:ext uri="{FF2B5EF4-FFF2-40B4-BE49-F238E27FC236}">
                <a16:creationId xmlns:a16="http://schemas.microsoft.com/office/drawing/2014/main" id="{0B1C995B-65A8-C71A-55C2-B0B24709CA23}"/>
              </a:ext>
            </a:extLst>
          </p:cNvPr>
          <p:cNvPicPr>
            <a:picLocks noChangeAspect="1"/>
          </p:cNvPicPr>
          <p:nvPr/>
        </p:nvPicPr>
        <p:blipFill>
          <a:blip r:embed="rId4"/>
          <a:stretch>
            <a:fillRect/>
          </a:stretch>
        </p:blipFill>
        <p:spPr>
          <a:xfrm>
            <a:off x="1912346" y="5342899"/>
            <a:ext cx="1309074" cy="1378274"/>
          </a:xfrm>
          <a:prstGeom prst="rect">
            <a:avLst/>
          </a:prstGeom>
        </p:spPr>
      </p:pic>
    </p:spTree>
    <p:extLst>
      <p:ext uri="{BB962C8B-B14F-4D97-AF65-F5344CB8AC3E}">
        <p14:creationId xmlns:p14="http://schemas.microsoft.com/office/powerpoint/2010/main" val="2668696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BE429-9BAB-D77B-C0B9-D72A90FE18AA}"/>
              </a:ext>
            </a:extLst>
          </p:cNvPr>
          <p:cNvSpPr>
            <a:spLocks noGrp="1"/>
          </p:cNvSpPr>
          <p:nvPr>
            <p:ph type="title"/>
          </p:nvPr>
        </p:nvSpPr>
        <p:spPr>
          <a:xfrm>
            <a:off x="782580" y="-135459"/>
            <a:ext cx="10515600" cy="1325563"/>
          </a:xfrm>
        </p:spPr>
        <p:txBody>
          <a:bodyPr>
            <a:normAutofit/>
          </a:bodyPr>
          <a:lstStyle/>
          <a:p>
            <a:r>
              <a:rPr lang="en-US" sz="2500" b="1" dirty="0">
                <a:latin typeface="Times New Roman"/>
                <a:cs typeface="Times New Roman"/>
              </a:rPr>
              <a:t>Reference</a:t>
            </a:r>
            <a:endParaRPr lang="en-US" sz="2500" dirty="0">
              <a:latin typeface="Times New Roman"/>
              <a:cs typeface="Times New Roman"/>
            </a:endParaRPr>
          </a:p>
        </p:txBody>
      </p:sp>
      <p:sp>
        <p:nvSpPr>
          <p:cNvPr id="3" name="Content Placeholder 2">
            <a:extLst>
              <a:ext uri="{FF2B5EF4-FFF2-40B4-BE49-F238E27FC236}">
                <a16:creationId xmlns:a16="http://schemas.microsoft.com/office/drawing/2014/main" id="{23C5A225-30BA-9CA2-998A-B78325167A0A}"/>
              </a:ext>
            </a:extLst>
          </p:cNvPr>
          <p:cNvSpPr>
            <a:spLocks noGrp="1"/>
          </p:cNvSpPr>
          <p:nvPr>
            <p:ph idx="1"/>
          </p:nvPr>
        </p:nvSpPr>
        <p:spPr>
          <a:xfrm>
            <a:off x="838200" y="924575"/>
            <a:ext cx="4391790" cy="5675101"/>
          </a:xfrm>
        </p:spPr>
        <p:txBody>
          <a:bodyPr vert="horz" lIns="91440" tIns="45720" rIns="91440" bIns="45720" rtlCol="0" anchor="t">
            <a:normAutofit/>
          </a:bodyPr>
          <a:lstStyle/>
          <a:p>
            <a:pPr algn="just"/>
            <a:r>
              <a:rPr lang="en-US" sz="1200" b="1" dirty="0">
                <a:latin typeface="Times New Roman"/>
                <a:cs typeface="Times New Roman"/>
              </a:rPr>
              <a:t>"Deep Learning-Based Short Story Generation for an Image Using the Encoder-Decoder Structure" </a:t>
            </a:r>
            <a:r>
              <a:rPr lang="en-US" sz="1200" dirty="0">
                <a:latin typeface="Times New Roman"/>
                <a:cs typeface="Times New Roman"/>
              </a:rPr>
              <a:t>(published on August 12, 2021, with the current version dated August 19, 2021, authored by </a:t>
            </a:r>
            <a:r>
              <a:rPr lang="en-US" sz="1200" i="1" dirty="0">
                <a:latin typeface="Times New Roman"/>
                <a:cs typeface="Times New Roman"/>
              </a:rPr>
              <a:t>KYUNGBOK MIN, MINH DANG, HYEONJOON MOON).</a:t>
            </a:r>
            <a:endParaRPr lang="en-US" sz="1200" dirty="0">
              <a:latin typeface="Times New Roman"/>
              <a:cs typeface="Times New Roman"/>
            </a:endParaRPr>
          </a:p>
          <a:p>
            <a:pPr algn="just"/>
            <a:endParaRPr lang="en-US" sz="1200" dirty="0">
              <a:latin typeface="Times New Roman"/>
              <a:cs typeface="Times New Roman"/>
            </a:endParaRPr>
          </a:p>
          <a:p>
            <a:pPr algn="just"/>
            <a:r>
              <a:rPr lang="en-US" sz="1200" b="1" dirty="0">
                <a:latin typeface="Times New Roman"/>
                <a:cs typeface="Times New Roman"/>
              </a:rPr>
              <a:t>"Image Caption Generator" </a:t>
            </a:r>
            <a:r>
              <a:rPr lang="en-US" sz="1200" dirty="0">
                <a:latin typeface="Times New Roman"/>
                <a:cs typeface="Times New Roman"/>
              </a:rPr>
              <a:t>by </a:t>
            </a:r>
            <a:r>
              <a:rPr lang="en-US" sz="1200" i="1" dirty="0">
                <a:latin typeface="Times New Roman"/>
                <a:cs typeface="Times New Roman"/>
              </a:rPr>
              <a:t>Megha J Panicker, Vikas Upadhayay, Gunjan Sethi, and Vrinda Mathur</a:t>
            </a:r>
            <a:r>
              <a:rPr lang="en-US" sz="1200" dirty="0">
                <a:latin typeface="Times New Roman"/>
                <a:cs typeface="Times New Roman"/>
              </a:rPr>
              <a:t> (published in January 2020).</a:t>
            </a:r>
          </a:p>
          <a:p>
            <a:pPr algn="just"/>
            <a:endParaRPr lang="en-US" sz="1200" dirty="0">
              <a:latin typeface="Times New Roman"/>
              <a:cs typeface="Times New Roman"/>
            </a:endParaRPr>
          </a:p>
          <a:p>
            <a:pPr algn="just"/>
            <a:r>
              <a:rPr lang="en-US" sz="1200" b="1" dirty="0">
                <a:latin typeface="Times New Roman"/>
                <a:cs typeface="Times New Roman"/>
              </a:rPr>
              <a:t>"Step by Step Guide to Build Image Caption Generator using Deep Learning"</a:t>
            </a:r>
            <a:r>
              <a:rPr lang="en-US" sz="1200" dirty="0">
                <a:latin typeface="Times New Roman"/>
                <a:cs typeface="Times New Roman"/>
              </a:rPr>
              <a:t> by </a:t>
            </a:r>
            <a:r>
              <a:rPr lang="en-US" sz="1200" i="1" dirty="0">
                <a:latin typeface="Times New Roman"/>
                <a:cs typeface="Times New Roman"/>
              </a:rPr>
              <a:t>Shikha Gupta </a:t>
            </a:r>
            <a:r>
              <a:rPr lang="en-US" sz="1200" dirty="0">
                <a:latin typeface="Times New Roman"/>
                <a:cs typeface="Times New Roman"/>
              </a:rPr>
              <a:t>(published on December 18, 2021, and last modified on September 5th, 2023).</a:t>
            </a:r>
          </a:p>
          <a:p>
            <a:pPr algn="just"/>
            <a:endParaRPr lang="en-US" sz="1200" dirty="0">
              <a:latin typeface="Times New Roman"/>
              <a:cs typeface="Times New Roman"/>
            </a:endParaRPr>
          </a:p>
          <a:p>
            <a:pPr algn="just"/>
            <a:r>
              <a:rPr lang="en-US" sz="1200" dirty="0">
                <a:latin typeface="Times New Roman"/>
                <a:cs typeface="Times New Roman"/>
              </a:rPr>
              <a:t>"</a:t>
            </a:r>
            <a:r>
              <a:rPr lang="en-US" sz="1200" b="1" dirty="0">
                <a:latin typeface="Times New Roman"/>
                <a:cs typeface="Times New Roman"/>
              </a:rPr>
              <a:t>Image Caption Generating Deep Learning Model</a:t>
            </a:r>
            <a:r>
              <a:rPr lang="en-US" sz="1200" dirty="0">
                <a:latin typeface="Times New Roman"/>
                <a:cs typeface="Times New Roman"/>
              </a:rPr>
              <a:t>" by </a:t>
            </a:r>
            <a:r>
              <a:rPr lang="en-US" sz="1200" i="1" dirty="0">
                <a:latin typeface="Times New Roman"/>
                <a:cs typeface="Times New Roman"/>
              </a:rPr>
              <a:t>Aishwarya </a:t>
            </a:r>
            <a:r>
              <a:rPr lang="en-US" sz="1200" i="1" err="1">
                <a:latin typeface="Times New Roman"/>
                <a:cs typeface="Times New Roman"/>
              </a:rPr>
              <a:t>Maroju</a:t>
            </a:r>
            <a:r>
              <a:rPr lang="en-US" sz="1200" i="1" dirty="0">
                <a:latin typeface="Times New Roman"/>
                <a:cs typeface="Times New Roman"/>
              </a:rPr>
              <a:t>, Sneha Sri Doma, and Lahari </a:t>
            </a:r>
            <a:r>
              <a:rPr lang="en-US" sz="1200" i="1" err="1">
                <a:latin typeface="Times New Roman"/>
                <a:cs typeface="Times New Roman"/>
              </a:rPr>
              <a:t>Chandarlapati</a:t>
            </a:r>
            <a:r>
              <a:rPr lang="en-US" sz="1200" dirty="0">
                <a:latin typeface="Times New Roman"/>
                <a:cs typeface="Times New Roman"/>
              </a:rPr>
              <a:t>, published on September 20, 2021</a:t>
            </a:r>
          </a:p>
          <a:p>
            <a:pPr algn="just"/>
            <a:endParaRPr lang="en-US" sz="1200" dirty="0">
              <a:latin typeface="Times New Roman"/>
              <a:cs typeface="Times New Roman"/>
            </a:endParaRPr>
          </a:p>
          <a:p>
            <a:pPr algn="just"/>
            <a:r>
              <a:rPr lang="en-US" sz="1200" b="1" dirty="0">
                <a:latin typeface="Times New Roman"/>
                <a:cs typeface="Times New Roman"/>
              </a:rPr>
              <a:t>Image Caption Generator using Deep Learning -</a:t>
            </a:r>
            <a:r>
              <a:rPr lang="en-US" sz="1200" dirty="0">
                <a:latin typeface="Times New Roman"/>
                <a:cs typeface="Times New Roman"/>
              </a:rPr>
              <a:t> Published On 2020 2nd International Conference on Advances in Computing, Communication Control and Networking - by </a:t>
            </a:r>
            <a:r>
              <a:rPr lang="en-US" sz="1200" i="1" dirty="0">
                <a:latin typeface="Times New Roman"/>
                <a:cs typeface="Times New Roman"/>
              </a:rPr>
              <a:t>M. Sailaja; K. Harika; B. Sridhar; Rajan Singh; V. Charitha; Koppula Srinivas Rao</a:t>
            </a:r>
            <a:endParaRPr lang="en-US" sz="1200" dirty="0">
              <a:latin typeface="Times New Roman"/>
              <a:cs typeface="Times New Roman"/>
            </a:endParaRPr>
          </a:p>
          <a:p>
            <a:pPr marL="0" indent="0" algn="just">
              <a:buNone/>
            </a:pPr>
            <a:endParaRPr lang="en-US" sz="1200" dirty="0">
              <a:latin typeface="Times New Roman"/>
              <a:cs typeface="Times New Roman"/>
            </a:endParaRPr>
          </a:p>
          <a:p>
            <a:endParaRPr lang="en-US" dirty="0">
              <a:latin typeface="Calibri" panose="020F0502020204030204"/>
              <a:ea typeface="Calibri"/>
              <a:cs typeface="Calibri"/>
            </a:endParaRPr>
          </a:p>
        </p:txBody>
      </p:sp>
      <p:sp>
        <p:nvSpPr>
          <p:cNvPr id="4" name="Slide Number Placeholder 3">
            <a:extLst>
              <a:ext uri="{FF2B5EF4-FFF2-40B4-BE49-F238E27FC236}">
                <a16:creationId xmlns:a16="http://schemas.microsoft.com/office/drawing/2014/main" id="{EB2AB412-BEA1-B713-586A-2CC774132746}"/>
              </a:ext>
            </a:extLst>
          </p:cNvPr>
          <p:cNvSpPr>
            <a:spLocks noGrp="1"/>
          </p:cNvSpPr>
          <p:nvPr>
            <p:ph type="sldNum" sz="quarter" idx="12"/>
          </p:nvPr>
        </p:nvSpPr>
        <p:spPr/>
        <p:txBody>
          <a:bodyPr/>
          <a:lstStyle/>
          <a:p>
            <a:fld id="{330EA680-D336-4FF7-8B7A-9848BB0A1C32}" type="slidenum">
              <a:rPr lang="en-US" smtClean="0"/>
              <a:t>12</a:t>
            </a:fld>
            <a:endParaRPr lang="en-US"/>
          </a:p>
        </p:txBody>
      </p:sp>
      <p:sp>
        <p:nvSpPr>
          <p:cNvPr id="5" name="TextBox 4">
            <a:extLst>
              <a:ext uri="{FF2B5EF4-FFF2-40B4-BE49-F238E27FC236}">
                <a16:creationId xmlns:a16="http://schemas.microsoft.com/office/drawing/2014/main" id="{482947B3-2A37-51F5-3EF6-BFB158AEDA3D}"/>
              </a:ext>
            </a:extLst>
          </p:cNvPr>
          <p:cNvSpPr txBox="1"/>
          <p:nvPr/>
        </p:nvSpPr>
        <p:spPr>
          <a:xfrm>
            <a:off x="5918014" y="956671"/>
            <a:ext cx="5573167" cy="42760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lnSpc>
                <a:spcPct val="90000"/>
              </a:lnSpc>
              <a:spcBef>
                <a:spcPts val="1000"/>
              </a:spcBef>
              <a:buFont typeface="Arial"/>
              <a:buChar char="•"/>
            </a:pPr>
            <a:r>
              <a:rPr lang="en-US" sz="1200" b="1" dirty="0">
                <a:latin typeface="Times New Roman"/>
                <a:cs typeface="Times New Roman"/>
              </a:rPr>
              <a:t>"A large-scale study of user engagement with political hashtags"</a:t>
            </a:r>
            <a:r>
              <a:rPr lang="en-US" sz="1200" dirty="0">
                <a:latin typeface="Times New Roman"/>
                <a:cs typeface="Times New Roman"/>
              </a:rPr>
              <a:t> by </a:t>
            </a:r>
            <a:r>
              <a:rPr lang="en-US" sz="1200" i="1" dirty="0" err="1">
                <a:latin typeface="Times New Roman"/>
                <a:cs typeface="Times New Roman"/>
              </a:rPr>
              <a:t>Diakopoulos</a:t>
            </a:r>
            <a:r>
              <a:rPr lang="en-US" sz="1200" i="1" dirty="0">
                <a:latin typeface="Times New Roman"/>
                <a:cs typeface="Times New Roman"/>
              </a:rPr>
              <a:t> </a:t>
            </a:r>
            <a:r>
              <a:rPr lang="en-US" sz="1200" dirty="0">
                <a:latin typeface="Times New Roman"/>
                <a:cs typeface="Times New Roman"/>
              </a:rPr>
              <a:t>et al. (2016) - This study explores user engagement with political hashtags on Twitter, shedding light on the significance of hashtags.</a:t>
            </a:r>
          </a:p>
          <a:p>
            <a:pPr marL="285750" indent="-285750" algn="just">
              <a:lnSpc>
                <a:spcPct val="90000"/>
              </a:lnSpc>
              <a:spcBef>
                <a:spcPts val="1000"/>
              </a:spcBef>
              <a:buFont typeface="Arial"/>
              <a:buChar char="•"/>
            </a:pPr>
            <a:endParaRPr lang="en-US" sz="1200" dirty="0">
              <a:latin typeface="Times New Roman"/>
              <a:cs typeface="Times New Roman"/>
            </a:endParaRPr>
          </a:p>
          <a:p>
            <a:pPr marL="285750" indent="-285750" algn="just">
              <a:lnSpc>
                <a:spcPct val="90000"/>
              </a:lnSpc>
              <a:spcBef>
                <a:spcPts val="1000"/>
              </a:spcBef>
              <a:buFont typeface="Arial"/>
              <a:buChar char="•"/>
            </a:pPr>
            <a:r>
              <a:rPr lang="en-US" sz="1200" b="1" dirty="0">
                <a:latin typeface="Times New Roman"/>
                <a:cs typeface="Times New Roman"/>
              </a:rPr>
              <a:t>"GPT-3: Building Innovative NLP Products Using Large Language Models"</a:t>
            </a:r>
            <a:r>
              <a:rPr lang="en-US" sz="1200" dirty="0">
                <a:latin typeface="Times New Roman"/>
                <a:cs typeface="Times New Roman"/>
              </a:rPr>
              <a:t> - </a:t>
            </a:r>
            <a:r>
              <a:rPr lang="en-US" sz="1200" i="1" dirty="0">
                <a:latin typeface="Times New Roman"/>
                <a:cs typeface="Times New Roman"/>
              </a:rPr>
              <a:t>Sandra </a:t>
            </a:r>
            <a:r>
              <a:rPr lang="en-US" sz="1200" i="1" dirty="0" err="1">
                <a:latin typeface="Times New Roman"/>
                <a:cs typeface="Times New Roman"/>
              </a:rPr>
              <a:t>Kublik</a:t>
            </a:r>
            <a:r>
              <a:rPr lang="en-US" sz="1200" i="1" dirty="0">
                <a:latin typeface="Times New Roman"/>
                <a:cs typeface="Times New Roman"/>
              </a:rPr>
              <a:t>, Shubham Saboo</a:t>
            </a:r>
            <a:r>
              <a:rPr lang="en-US" sz="1200" dirty="0">
                <a:latin typeface="Times New Roman"/>
                <a:cs typeface="Times New Roman"/>
              </a:rPr>
              <a:t> - O'Reilly Media, Year: 2022</a:t>
            </a:r>
          </a:p>
          <a:p>
            <a:pPr marL="285750" indent="-285750" algn="just">
              <a:lnSpc>
                <a:spcPct val="90000"/>
              </a:lnSpc>
              <a:spcBef>
                <a:spcPts val="1000"/>
              </a:spcBef>
              <a:buFont typeface="Arial"/>
              <a:buChar char="•"/>
            </a:pPr>
            <a:endParaRPr lang="en-US" sz="1200" dirty="0">
              <a:latin typeface="Times New Roman"/>
              <a:cs typeface="Times New Roman"/>
            </a:endParaRPr>
          </a:p>
          <a:p>
            <a:pPr marL="285750" indent="-285750" algn="just">
              <a:lnSpc>
                <a:spcPct val="90000"/>
              </a:lnSpc>
              <a:spcBef>
                <a:spcPts val="1000"/>
              </a:spcBef>
              <a:buFont typeface="Arial"/>
              <a:buChar char="•"/>
            </a:pPr>
            <a:r>
              <a:rPr lang="en-US" sz="1200" b="1" dirty="0">
                <a:latin typeface="Times New Roman"/>
                <a:cs typeface="Times New Roman"/>
              </a:rPr>
              <a:t>“A Comprehensive Survey of Deep Learning for Image Captioning”</a:t>
            </a:r>
            <a:r>
              <a:rPr lang="en-US" sz="1200" b="1" dirty="0">
                <a:latin typeface="Helvetica Neue"/>
              </a:rPr>
              <a:t> - </a:t>
            </a:r>
            <a:r>
              <a:rPr lang="en-US" sz="1200" b="1" dirty="0">
                <a:latin typeface="Times New Roman"/>
                <a:cs typeface="Times New Roman"/>
              </a:rPr>
              <a:t>date publication </a:t>
            </a:r>
            <a:r>
              <a:rPr lang="en-US" sz="1200" dirty="0">
                <a:latin typeface="Times New Roman"/>
                <a:cs typeface="Times New Roman"/>
              </a:rPr>
              <a:t>04 February 2019 - by </a:t>
            </a:r>
            <a:r>
              <a:rPr lang="en-US" sz="1200" i="1" dirty="0">
                <a:latin typeface="Times New Roman"/>
                <a:cs typeface="Times New Roman"/>
              </a:rPr>
              <a:t>MD. Zakir Hossain, Ferdous Sohel, Mohd Fairuz </a:t>
            </a:r>
            <a:r>
              <a:rPr lang="en-US" sz="1200" i="1" dirty="0" err="1">
                <a:latin typeface="Times New Roman"/>
                <a:cs typeface="Times New Roman"/>
              </a:rPr>
              <a:t>Shiratuddin</a:t>
            </a:r>
            <a:r>
              <a:rPr lang="en-US" sz="1200" i="1" dirty="0">
                <a:latin typeface="Times New Roman"/>
                <a:cs typeface="Times New Roman"/>
              </a:rPr>
              <a:t>, Hamid Laga</a:t>
            </a:r>
            <a:endParaRPr lang="en-US" sz="1200" dirty="0">
              <a:latin typeface="Times New Roman"/>
              <a:cs typeface="Times New Roman"/>
            </a:endParaRPr>
          </a:p>
          <a:p>
            <a:pPr marL="285750" indent="-285750" algn="just">
              <a:lnSpc>
                <a:spcPct val="90000"/>
              </a:lnSpc>
              <a:spcBef>
                <a:spcPts val="1000"/>
              </a:spcBef>
              <a:buFont typeface="Arial"/>
              <a:buChar char="•"/>
            </a:pPr>
            <a:endParaRPr lang="en-US" sz="1200" dirty="0">
              <a:latin typeface="Times New Roman"/>
              <a:cs typeface="Times New Roman"/>
            </a:endParaRPr>
          </a:p>
          <a:p>
            <a:pPr marL="285750" indent="-285750" algn="just">
              <a:lnSpc>
                <a:spcPct val="90000"/>
              </a:lnSpc>
              <a:spcBef>
                <a:spcPts val="1000"/>
              </a:spcBef>
              <a:buFont typeface="Arial"/>
              <a:buChar char="•"/>
            </a:pPr>
            <a:r>
              <a:rPr lang="en-US" sz="1200" b="1" dirty="0">
                <a:latin typeface="Times New Roman"/>
                <a:cs typeface="Times New Roman"/>
              </a:rPr>
              <a:t>“Evolving Deep Neural Networks”</a:t>
            </a:r>
            <a:r>
              <a:rPr lang="en-US" sz="1200" dirty="0">
                <a:latin typeface="Times New Roman"/>
                <a:cs typeface="Times New Roman"/>
              </a:rPr>
              <a:t> - date of publication 2 November 2018 - by </a:t>
            </a:r>
            <a:r>
              <a:rPr lang="en-US" sz="1200" i="1" dirty="0">
                <a:latin typeface="Times New Roman"/>
                <a:cs typeface="Times New Roman"/>
              </a:rPr>
              <a:t>Risto </a:t>
            </a:r>
            <a:r>
              <a:rPr lang="en-US" sz="1200" i="1" dirty="0" err="1">
                <a:latin typeface="Times New Roman"/>
                <a:cs typeface="Times New Roman"/>
              </a:rPr>
              <a:t>Miikkulainen</a:t>
            </a:r>
            <a:r>
              <a:rPr lang="en-US" sz="1200" i="1" dirty="0">
                <a:latin typeface="Times New Roman"/>
                <a:cs typeface="Times New Roman"/>
              </a:rPr>
              <a:t>, Jason Liang, Elliot Meyerson, Aditya Rawal, Daniel Fink, Olivier </a:t>
            </a:r>
            <a:r>
              <a:rPr lang="en-US" sz="1200" i="1" dirty="0" err="1">
                <a:latin typeface="Times New Roman"/>
                <a:cs typeface="Times New Roman"/>
              </a:rPr>
              <a:t>Francon</a:t>
            </a:r>
            <a:r>
              <a:rPr lang="en-US" sz="1200" i="1" dirty="0">
                <a:latin typeface="Times New Roman"/>
                <a:cs typeface="Times New Roman"/>
              </a:rPr>
              <a:t>, Bala Raju, Hormoz Shahrzad, Arshak </a:t>
            </a:r>
            <a:r>
              <a:rPr lang="en-US" sz="1200" i="1" dirty="0" err="1">
                <a:latin typeface="Times New Roman"/>
                <a:cs typeface="Times New Roman"/>
              </a:rPr>
              <a:t>Navruzyan</a:t>
            </a:r>
            <a:r>
              <a:rPr lang="en-US" sz="1200" i="1" dirty="0">
                <a:latin typeface="Times New Roman"/>
                <a:cs typeface="Times New Roman"/>
              </a:rPr>
              <a:t>, Nigel Duffy, Babak Hodjat.</a:t>
            </a:r>
            <a:endParaRPr lang="en-US" sz="1200" dirty="0">
              <a:latin typeface="Times New Roman"/>
              <a:cs typeface="Times New Roman"/>
            </a:endParaRPr>
          </a:p>
          <a:p>
            <a:pPr marL="285750" indent="-285750" algn="just">
              <a:lnSpc>
                <a:spcPct val="90000"/>
              </a:lnSpc>
              <a:spcBef>
                <a:spcPts val="1000"/>
              </a:spcBef>
              <a:buFont typeface="Arial"/>
              <a:buChar char="•"/>
            </a:pPr>
            <a:endParaRPr lang="en-US" sz="1200" dirty="0">
              <a:latin typeface="Times New Roman"/>
              <a:cs typeface="Times New Roman"/>
            </a:endParaRPr>
          </a:p>
          <a:p>
            <a:pPr marL="285750" indent="-285750" algn="just">
              <a:lnSpc>
                <a:spcPct val="90000"/>
              </a:lnSpc>
              <a:spcBef>
                <a:spcPts val="1000"/>
              </a:spcBef>
              <a:buFont typeface="Arial"/>
              <a:buChar char="•"/>
            </a:pPr>
            <a:r>
              <a:rPr lang="en-US" sz="1200" b="1" dirty="0">
                <a:solidFill>
                  <a:srgbClr val="333333"/>
                </a:solidFill>
                <a:latin typeface="Times New Roman"/>
                <a:cs typeface="Times New Roman"/>
              </a:rPr>
              <a:t>“Apply Deep Learning-based CNN and LSTM for Visual Image Caption Generator” - </a:t>
            </a:r>
            <a:r>
              <a:rPr lang="en-US" sz="1200" dirty="0">
                <a:solidFill>
                  <a:srgbClr val="333333"/>
                </a:solidFill>
                <a:latin typeface="Times New Roman"/>
                <a:cs typeface="Times New Roman"/>
              </a:rPr>
              <a:t>IEEE Access Published: 2023 –</a:t>
            </a:r>
            <a:r>
              <a:rPr lang="en-US" sz="1200" i="1" dirty="0">
                <a:solidFill>
                  <a:srgbClr val="333333"/>
                </a:solidFill>
                <a:latin typeface="Times New Roman"/>
                <a:cs typeface="Times New Roman"/>
              </a:rPr>
              <a:t> By </a:t>
            </a:r>
            <a:r>
              <a:rPr lang="en-US" sz="1200" i="1" dirty="0">
                <a:latin typeface="Times New Roman"/>
                <a:cs typeface="Times New Roman"/>
              </a:rPr>
              <a:t>N. Indumathi; R.J. Divyalakshmi; J. Stalin; V. Ramachandran; P. Rajaram.</a:t>
            </a:r>
            <a:endParaRPr lang="en-US" sz="1200" dirty="0"/>
          </a:p>
        </p:txBody>
      </p:sp>
    </p:spTree>
    <p:extLst>
      <p:ext uri="{BB962C8B-B14F-4D97-AF65-F5344CB8AC3E}">
        <p14:creationId xmlns:p14="http://schemas.microsoft.com/office/powerpoint/2010/main" val="2623524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Arc 19">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Graphic 7" descr="Handshake">
            <a:extLst>
              <a:ext uri="{FF2B5EF4-FFF2-40B4-BE49-F238E27FC236}">
                <a16:creationId xmlns:a16="http://schemas.microsoft.com/office/drawing/2014/main" id="{13B904B3-6437-397C-0F38-3AA4F7E490A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07137" y="299797"/>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95ECF5A1-E730-3AAB-2DEF-6E97DC4EFBAF}"/>
              </a:ext>
            </a:extLst>
          </p:cNvPr>
          <p:cNvSpPr>
            <a:spLocks noGrp="1"/>
          </p:cNvSpPr>
          <p:nvPr>
            <p:ph idx="1"/>
          </p:nvPr>
        </p:nvSpPr>
        <p:spPr>
          <a:xfrm>
            <a:off x="3866929" y="4118836"/>
            <a:ext cx="3653712" cy="819006"/>
          </a:xfrm>
        </p:spPr>
        <p:txBody>
          <a:bodyPr vert="horz" lIns="91440" tIns="45720" rIns="91440" bIns="45720" rtlCol="0" anchor="t">
            <a:normAutofit fontScale="85000" lnSpcReduction="10000"/>
          </a:bodyPr>
          <a:lstStyle/>
          <a:p>
            <a:pPr marL="0" indent="0">
              <a:buNone/>
            </a:pPr>
            <a:r>
              <a:rPr lang="en-US" sz="6000" dirty="0">
                <a:latin typeface="Times New Roman"/>
                <a:cs typeface="Calibri"/>
              </a:rPr>
              <a:t>Thank You !</a:t>
            </a:r>
            <a:endParaRPr lang="en-US" sz="6000" dirty="0">
              <a:latin typeface="Times New Roman"/>
              <a:cs typeface="Times New Roman"/>
            </a:endParaRPr>
          </a:p>
        </p:txBody>
      </p:sp>
      <p:sp>
        <p:nvSpPr>
          <p:cNvPr id="4" name="Slide Number Placeholder 3">
            <a:extLst>
              <a:ext uri="{FF2B5EF4-FFF2-40B4-BE49-F238E27FC236}">
                <a16:creationId xmlns:a16="http://schemas.microsoft.com/office/drawing/2014/main" id="{D022E7D3-2700-4871-B122-15DCEB1211ED}"/>
              </a:ext>
            </a:extLst>
          </p:cNvPr>
          <p:cNvSpPr>
            <a:spLocks noGrp="1"/>
          </p:cNvSpPr>
          <p:nvPr>
            <p:ph type="sldNum" sz="quarter" idx="12"/>
          </p:nvPr>
        </p:nvSpPr>
        <p:spPr>
          <a:xfrm>
            <a:off x="8610600" y="6356350"/>
            <a:ext cx="2743200" cy="365125"/>
          </a:xfrm>
        </p:spPr>
        <p:txBody>
          <a:bodyPr>
            <a:normAutofit/>
          </a:bodyPr>
          <a:lstStyle/>
          <a:p>
            <a:pPr>
              <a:spcAft>
                <a:spcPts val="600"/>
              </a:spcAft>
            </a:pPr>
            <a:fld id="{330EA680-D336-4FF7-8B7A-9848BB0A1C32}" type="slidenum">
              <a:rPr lang="en-US" smtClean="0"/>
              <a:pPr>
                <a:spcAft>
                  <a:spcPts val="600"/>
                </a:spcAft>
              </a:pPr>
              <a:t>13</a:t>
            </a:fld>
            <a:endParaRPr lang="en-US"/>
          </a:p>
        </p:txBody>
      </p:sp>
    </p:spTree>
    <p:extLst>
      <p:ext uri="{BB962C8B-B14F-4D97-AF65-F5344CB8AC3E}">
        <p14:creationId xmlns:p14="http://schemas.microsoft.com/office/powerpoint/2010/main" val="3880728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C28361-9F40-F429-0107-A2A8147C07E4}"/>
              </a:ext>
            </a:extLst>
          </p:cNvPr>
          <p:cNvSpPr>
            <a:spLocks noGrp="1"/>
          </p:cNvSpPr>
          <p:nvPr>
            <p:ph type="title"/>
          </p:nvPr>
        </p:nvSpPr>
        <p:spPr>
          <a:xfrm>
            <a:off x="838200" y="365125"/>
            <a:ext cx="10515600" cy="1325563"/>
          </a:xfrm>
        </p:spPr>
        <p:txBody>
          <a:bodyPr>
            <a:normAutofit/>
          </a:bodyPr>
          <a:lstStyle/>
          <a:p>
            <a:r>
              <a:rPr lang="en-US" sz="5400" dirty="0">
                <a:latin typeface="Times New Roman"/>
                <a:ea typeface="+mj-lt"/>
                <a:cs typeface="+mj-lt"/>
              </a:rPr>
              <a:t>Methodology </a:t>
            </a:r>
            <a:endParaRPr lang="en-US" sz="5400" dirty="0">
              <a:latin typeface="Times New Roman"/>
              <a:cs typeface="Times New Roman"/>
            </a:endParaRPr>
          </a:p>
        </p:txBody>
      </p:sp>
      <p:sp>
        <p:nvSpPr>
          <p:cNvPr id="1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9DE75C-919E-1B36-914E-5592EB970BE1}"/>
              </a:ext>
            </a:extLst>
          </p:cNvPr>
          <p:cNvSpPr>
            <a:spLocks noGrp="1"/>
          </p:cNvSpPr>
          <p:nvPr>
            <p:ph idx="1"/>
          </p:nvPr>
        </p:nvSpPr>
        <p:spPr>
          <a:xfrm>
            <a:off x="838200" y="1829994"/>
            <a:ext cx="11056730" cy="4748914"/>
          </a:xfrm>
        </p:spPr>
        <p:txBody>
          <a:bodyPr vert="horz" lIns="91440" tIns="45720" rIns="91440" bIns="45720" rtlCol="0" anchor="t">
            <a:normAutofit/>
          </a:bodyPr>
          <a:lstStyle/>
          <a:p>
            <a:pPr marL="342900" indent="-342900" algn="just">
              <a:lnSpc>
                <a:spcPct val="150000"/>
              </a:lnSpc>
            </a:pPr>
            <a:r>
              <a:rPr lang="en-US" sz="1800" dirty="0">
                <a:solidFill>
                  <a:srgbClr val="222222"/>
                </a:solidFill>
                <a:latin typeface="Times New Roman"/>
                <a:ea typeface="+mn-lt"/>
                <a:cs typeface="+mn-lt"/>
              </a:rPr>
              <a:t>Image caption generator is a process of recognizing the context of an image and annotating it with relevant captions using deep learning and computer </a:t>
            </a:r>
            <a:r>
              <a:rPr lang="en-US" sz="1800" dirty="0" err="1">
                <a:solidFill>
                  <a:srgbClr val="222222"/>
                </a:solidFill>
                <a:latin typeface="Times New Roman"/>
                <a:ea typeface="+mn-lt"/>
                <a:cs typeface="+mn-lt"/>
              </a:rPr>
              <a:t>vision.The</a:t>
            </a:r>
            <a:r>
              <a:rPr lang="en-US" sz="1800" dirty="0">
                <a:solidFill>
                  <a:srgbClr val="222222"/>
                </a:solidFill>
                <a:latin typeface="Times New Roman"/>
                <a:ea typeface="+mn-lt"/>
                <a:cs typeface="+mn-lt"/>
              </a:rPr>
              <a:t> </a:t>
            </a:r>
            <a:r>
              <a:rPr lang="en-US" sz="1800" dirty="0" err="1">
                <a:solidFill>
                  <a:srgbClr val="222222"/>
                </a:solidFill>
                <a:latin typeface="Times New Roman"/>
                <a:ea typeface="+mn-lt"/>
                <a:cs typeface="+mn-lt"/>
              </a:rPr>
              <a:t>imagenet</a:t>
            </a:r>
            <a:r>
              <a:rPr lang="en-US" sz="1800" dirty="0">
                <a:solidFill>
                  <a:srgbClr val="222222"/>
                </a:solidFill>
                <a:latin typeface="Times New Roman"/>
                <a:ea typeface="+mn-lt"/>
                <a:cs typeface="+mn-lt"/>
              </a:rPr>
              <a:t> dataset trains the CNN model called </a:t>
            </a:r>
            <a:r>
              <a:rPr lang="en-US" sz="1800" dirty="0" err="1">
                <a:solidFill>
                  <a:srgbClr val="222222"/>
                </a:solidFill>
                <a:latin typeface="Times New Roman"/>
                <a:ea typeface="+mn-lt"/>
                <a:cs typeface="+mn-lt"/>
              </a:rPr>
              <a:t>Xception</a:t>
            </a:r>
            <a:r>
              <a:rPr lang="en-US" sz="1800" dirty="0">
                <a:solidFill>
                  <a:srgbClr val="222222"/>
                </a:solidFill>
                <a:latin typeface="Times New Roman"/>
                <a:ea typeface="+mn-lt"/>
                <a:cs typeface="+mn-lt"/>
              </a:rPr>
              <a:t>. </a:t>
            </a:r>
            <a:r>
              <a:rPr lang="en-US" sz="1800" dirty="0" err="1">
                <a:solidFill>
                  <a:srgbClr val="222222"/>
                </a:solidFill>
                <a:latin typeface="Times New Roman"/>
                <a:ea typeface="+mn-lt"/>
                <a:cs typeface="+mn-lt"/>
              </a:rPr>
              <a:t>Xception</a:t>
            </a:r>
            <a:r>
              <a:rPr lang="en-US" sz="1800" dirty="0">
                <a:solidFill>
                  <a:srgbClr val="222222"/>
                </a:solidFill>
                <a:latin typeface="Times New Roman"/>
                <a:ea typeface="+mn-lt"/>
                <a:cs typeface="+mn-lt"/>
              </a:rPr>
              <a:t> is responsible for image feature extraction. These extracted features will be fed to the LSTM model, which generates the image caption.</a:t>
            </a:r>
            <a:endParaRPr lang="en-US" sz="1800">
              <a:latin typeface="Times New Roman"/>
              <a:ea typeface="Calibri" panose="020F0502020204030204"/>
              <a:cs typeface="Calibri" panose="020F0502020204030204"/>
            </a:endParaRPr>
          </a:p>
          <a:p>
            <a:pPr marL="342900" indent="-342900" algn="just">
              <a:lnSpc>
                <a:spcPct val="150000"/>
              </a:lnSpc>
            </a:pPr>
            <a:r>
              <a:rPr lang="en-US" sz="1800" dirty="0">
                <a:latin typeface="Times New Roman"/>
                <a:ea typeface="+mn-lt"/>
                <a:cs typeface="Times New Roman"/>
              </a:rPr>
              <a:t>Using Convolutional Neural Networks (CNN) and Recurrent Neural Networks (RNN), specifically Long Short-Term Memory (LSTM), for image detection, caption generation and enhancing these generated captions through the utilization of an open-source API, connecting to an advanced Large Language Model (LLM) like Chat GPT-4, Bard.</a:t>
            </a:r>
            <a:endParaRPr lang="en-US" sz="1800">
              <a:latin typeface="Times New Roman"/>
              <a:ea typeface="+mn-lt"/>
              <a:cs typeface="+mn-lt"/>
            </a:endParaRPr>
          </a:p>
          <a:p>
            <a:pPr marL="342900" indent="-342900" algn="just">
              <a:lnSpc>
                <a:spcPct val="150000"/>
              </a:lnSpc>
            </a:pPr>
            <a:r>
              <a:rPr lang="en-US" sz="1800" b="1" dirty="0">
                <a:latin typeface="Times New Roman"/>
                <a:ea typeface="+mn-lt"/>
                <a:cs typeface="+mn-lt"/>
              </a:rPr>
              <a:t>The goal is to make AI create better, more ethical, and more interesting captions and hashtags for multimedia content.</a:t>
            </a:r>
            <a:endParaRPr lang="en-US" sz="1800">
              <a:ea typeface="Calibri"/>
              <a:cs typeface="Calibri"/>
            </a:endParaRPr>
          </a:p>
        </p:txBody>
      </p:sp>
      <p:sp>
        <p:nvSpPr>
          <p:cNvPr id="4" name="Slide Number Placeholder 3">
            <a:extLst>
              <a:ext uri="{FF2B5EF4-FFF2-40B4-BE49-F238E27FC236}">
                <a16:creationId xmlns:a16="http://schemas.microsoft.com/office/drawing/2014/main" id="{07DDC43C-90F1-1826-C7B8-83F252E6E51F}"/>
              </a:ext>
            </a:extLst>
          </p:cNvPr>
          <p:cNvSpPr>
            <a:spLocks noGrp="1"/>
          </p:cNvSpPr>
          <p:nvPr>
            <p:ph type="sldNum" sz="quarter" idx="12"/>
          </p:nvPr>
        </p:nvSpPr>
        <p:spPr>
          <a:xfrm>
            <a:off x="8610600" y="6356350"/>
            <a:ext cx="2743200" cy="365125"/>
          </a:xfrm>
        </p:spPr>
        <p:txBody>
          <a:bodyPr>
            <a:normAutofit/>
          </a:bodyPr>
          <a:lstStyle/>
          <a:p>
            <a:pPr>
              <a:spcAft>
                <a:spcPts val="600"/>
              </a:spcAft>
            </a:pPr>
            <a:fld id="{330EA680-D336-4FF7-8B7A-9848BB0A1C32}" type="slidenum">
              <a:rPr lang="en-US" smtClean="0"/>
              <a:pPr>
                <a:spcAft>
                  <a:spcPts val="600"/>
                </a:spcAft>
              </a:pPr>
              <a:t>2</a:t>
            </a:fld>
            <a:endParaRPr lang="en-US"/>
          </a:p>
        </p:txBody>
      </p:sp>
    </p:spTree>
    <p:extLst>
      <p:ext uri="{BB962C8B-B14F-4D97-AF65-F5344CB8AC3E}">
        <p14:creationId xmlns:p14="http://schemas.microsoft.com/office/powerpoint/2010/main" val="548674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94182F-7733-624F-8F61-634B5DBF3BC8}"/>
              </a:ext>
            </a:extLst>
          </p:cNvPr>
          <p:cNvSpPr>
            <a:spLocks noGrp="1"/>
          </p:cNvSpPr>
          <p:nvPr>
            <p:ph type="title"/>
          </p:nvPr>
        </p:nvSpPr>
        <p:spPr>
          <a:xfrm>
            <a:off x="640080" y="329184"/>
            <a:ext cx="6894576" cy="1783080"/>
          </a:xfrm>
        </p:spPr>
        <p:txBody>
          <a:bodyPr anchor="b">
            <a:normAutofit/>
          </a:bodyPr>
          <a:lstStyle/>
          <a:p>
            <a:r>
              <a:rPr lang="en-US" sz="5400">
                <a:latin typeface="Times New Roman"/>
                <a:ea typeface="Calibri Light"/>
                <a:cs typeface="Calibri Light"/>
              </a:rPr>
              <a:t>Dataset Description</a:t>
            </a:r>
            <a:endParaRPr lang="en-US" sz="5400">
              <a:latin typeface="Times New Roman"/>
            </a:endParaRPr>
          </a:p>
        </p:txBody>
      </p:sp>
      <p:sp>
        <p:nvSpPr>
          <p:cNvPr id="3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075DF2-1D7B-615D-F9E6-71F3341F5CE9}"/>
              </a:ext>
            </a:extLst>
          </p:cNvPr>
          <p:cNvSpPr>
            <a:spLocks noGrp="1"/>
          </p:cNvSpPr>
          <p:nvPr>
            <p:ph idx="1"/>
          </p:nvPr>
        </p:nvSpPr>
        <p:spPr>
          <a:xfrm>
            <a:off x="551733" y="2767363"/>
            <a:ext cx="7220358" cy="3439690"/>
          </a:xfrm>
        </p:spPr>
        <p:txBody>
          <a:bodyPr vert="horz" lIns="91440" tIns="45720" rIns="91440" bIns="45720" rtlCol="0" anchor="t">
            <a:noAutofit/>
          </a:bodyPr>
          <a:lstStyle/>
          <a:p>
            <a:pPr marL="0" indent="0">
              <a:buNone/>
            </a:pPr>
            <a:r>
              <a:rPr lang="en-US" sz="1600" i="1" dirty="0">
                <a:latin typeface="Times New Roman"/>
                <a:cs typeface="Times New Roman"/>
              </a:rPr>
              <a:t>The dataset collected from: </a:t>
            </a:r>
            <a:r>
              <a:rPr lang="en-US" sz="1600" b="1" i="1" dirty="0">
                <a:latin typeface="Times New Roman"/>
                <a:cs typeface="Times New Roman"/>
              </a:rPr>
              <a:t>Abhishek, Tarek Sherif, Nguyễn Thị Thanh Hoà</a:t>
            </a:r>
            <a:endParaRPr lang="en-US" sz="1600" dirty="0">
              <a:latin typeface="Times New Roman"/>
              <a:cs typeface="Times New Roman"/>
            </a:endParaRPr>
          </a:p>
          <a:p>
            <a:pPr marL="0" indent="0">
              <a:buNone/>
            </a:pPr>
            <a:r>
              <a:rPr lang="en-US" sz="1600" i="1" dirty="0">
                <a:latin typeface="Times New Roman"/>
                <a:cs typeface="Times New Roman"/>
              </a:rPr>
              <a:t>Source: Flicker</a:t>
            </a:r>
            <a:endParaRPr lang="en-US" sz="1600" b="1" i="1" dirty="0">
              <a:latin typeface="Times New Roman"/>
              <a:cs typeface="Times New Roman"/>
            </a:endParaRPr>
          </a:p>
          <a:p>
            <a:endParaRPr lang="en-US" sz="1600" dirty="0">
              <a:latin typeface="Times New Roman"/>
              <a:cs typeface="Times New Roman"/>
            </a:endParaRPr>
          </a:p>
          <a:p>
            <a:pPr>
              <a:buFont typeface="Arial"/>
            </a:pPr>
            <a:r>
              <a:rPr lang="en-US" sz="1800" dirty="0">
                <a:solidFill>
                  <a:srgbClr val="242424"/>
                </a:solidFill>
                <a:latin typeface="Times New Roman"/>
                <a:ea typeface="+mn-lt"/>
                <a:cs typeface="+mn-lt"/>
              </a:rPr>
              <a:t>Flickr8k_Dataset: Contains a total of 8092 images in JPEG format with different shapes and sizes. Of which 6000 are used for training, 1000 for test and 1000 for development.</a:t>
            </a:r>
            <a:endParaRPr lang="en-US" sz="1800" dirty="0">
              <a:latin typeface="Times New Roman"/>
              <a:cs typeface="Times New Roman"/>
            </a:endParaRPr>
          </a:p>
          <a:p>
            <a:pPr>
              <a:buFont typeface="Arial"/>
            </a:pPr>
            <a:r>
              <a:rPr lang="en-US" sz="1800" dirty="0">
                <a:solidFill>
                  <a:srgbClr val="242424"/>
                </a:solidFill>
                <a:latin typeface="Times New Roman"/>
                <a:ea typeface="+mn-lt"/>
                <a:cs typeface="+mn-lt"/>
              </a:rPr>
              <a:t>Flickr8k_text : Contains text files describing </a:t>
            </a:r>
            <a:r>
              <a:rPr lang="en-US" sz="1800" dirty="0" err="1">
                <a:solidFill>
                  <a:srgbClr val="242424"/>
                </a:solidFill>
                <a:latin typeface="Times New Roman"/>
                <a:ea typeface="+mn-lt"/>
                <a:cs typeface="+mn-lt"/>
              </a:rPr>
              <a:t>train_set</a:t>
            </a:r>
            <a:r>
              <a:rPr lang="en-US" sz="1800" dirty="0">
                <a:solidFill>
                  <a:srgbClr val="242424"/>
                </a:solidFill>
                <a:latin typeface="Times New Roman"/>
                <a:ea typeface="+mn-lt"/>
                <a:cs typeface="+mn-lt"/>
              </a:rPr>
              <a:t> ,</a:t>
            </a:r>
            <a:r>
              <a:rPr lang="en-US" sz="1800" dirty="0" err="1">
                <a:solidFill>
                  <a:srgbClr val="242424"/>
                </a:solidFill>
                <a:latin typeface="Times New Roman"/>
                <a:ea typeface="+mn-lt"/>
                <a:cs typeface="+mn-lt"/>
              </a:rPr>
              <a:t>test_set</a:t>
            </a:r>
            <a:r>
              <a:rPr lang="en-US" sz="1800" dirty="0">
                <a:solidFill>
                  <a:srgbClr val="242424"/>
                </a:solidFill>
                <a:latin typeface="Times New Roman"/>
                <a:ea typeface="+mn-lt"/>
                <a:cs typeface="+mn-lt"/>
              </a:rPr>
              <a:t>. Flickr8k.token.txt contains 5 captions for each image i.e. total 40460 captions.</a:t>
            </a:r>
            <a:endParaRPr lang="en-US" sz="1800" dirty="0">
              <a:latin typeface="Times New Roman"/>
            </a:endParaRPr>
          </a:p>
          <a:p>
            <a:pPr marL="0" indent="0">
              <a:buNone/>
            </a:pPr>
            <a:endParaRPr lang="en-US" sz="1600" dirty="0">
              <a:latin typeface="Times New Roman"/>
              <a:cs typeface="Times New Roman"/>
            </a:endParaRPr>
          </a:p>
          <a:p>
            <a:endParaRPr lang="en-US" sz="1200">
              <a:latin typeface="Calibri" panose="020F0502020204030204"/>
              <a:ea typeface="Calibri"/>
              <a:cs typeface="Calibri"/>
            </a:endParaRPr>
          </a:p>
        </p:txBody>
      </p:sp>
      <p:pic>
        <p:nvPicPr>
          <p:cNvPr id="6" name="Picture 5" descr="A red car on a hill&#10;&#10;Description automatically generated">
            <a:extLst>
              <a:ext uri="{FF2B5EF4-FFF2-40B4-BE49-F238E27FC236}">
                <a16:creationId xmlns:a16="http://schemas.microsoft.com/office/drawing/2014/main" id="{59939D69-4D73-6F20-F1FF-725A65D1E4E4}"/>
              </a:ext>
            </a:extLst>
          </p:cNvPr>
          <p:cNvPicPr>
            <a:picLocks noChangeAspect="1"/>
          </p:cNvPicPr>
          <p:nvPr/>
        </p:nvPicPr>
        <p:blipFill>
          <a:blip r:embed="rId2"/>
          <a:stretch>
            <a:fillRect/>
          </a:stretch>
        </p:blipFill>
        <p:spPr>
          <a:xfrm>
            <a:off x="7863840" y="538836"/>
            <a:ext cx="4014216" cy="3010662"/>
          </a:xfrm>
          <a:prstGeom prst="rect">
            <a:avLst/>
          </a:prstGeom>
        </p:spPr>
      </p:pic>
      <p:pic>
        <p:nvPicPr>
          <p:cNvPr id="5" name="Picture 4" descr="A dog standing on its hind legs in a yard&#10;&#10;Description automatically generated">
            <a:extLst>
              <a:ext uri="{FF2B5EF4-FFF2-40B4-BE49-F238E27FC236}">
                <a16:creationId xmlns:a16="http://schemas.microsoft.com/office/drawing/2014/main" id="{6B40E61D-5463-55F3-036E-6BF78694119E}"/>
              </a:ext>
            </a:extLst>
          </p:cNvPr>
          <p:cNvPicPr>
            <a:picLocks noChangeAspect="1"/>
          </p:cNvPicPr>
          <p:nvPr/>
        </p:nvPicPr>
        <p:blipFill>
          <a:blip r:embed="rId3"/>
          <a:stretch>
            <a:fillRect/>
          </a:stretch>
        </p:blipFill>
        <p:spPr>
          <a:xfrm>
            <a:off x="8225509" y="4079193"/>
            <a:ext cx="3272589" cy="2176272"/>
          </a:xfrm>
          <a:prstGeom prst="rect">
            <a:avLst/>
          </a:prstGeom>
        </p:spPr>
      </p:pic>
      <p:sp>
        <p:nvSpPr>
          <p:cNvPr id="4" name="Slide Number Placeholder 3">
            <a:extLst>
              <a:ext uri="{FF2B5EF4-FFF2-40B4-BE49-F238E27FC236}">
                <a16:creationId xmlns:a16="http://schemas.microsoft.com/office/drawing/2014/main" id="{E4DE2D24-E1BF-D3AE-C187-19E53C041A7B}"/>
              </a:ext>
            </a:extLst>
          </p:cNvPr>
          <p:cNvSpPr>
            <a:spLocks noGrp="1"/>
          </p:cNvSpPr>
          <p:nvPr>
            <p:ph type="sldNum" sz="quarter" idx="12"/>
          </p:nvPr>
        </p:nvSpPr>
        <p:spPr>
          <a:xfrm>
            <a:off x="8610600" y="6356350"/>
            <a:ext cx="2743200" cy="365125"/>
          </a:xfrm>
        </p:spPr>
        <p:txBody>
          <a:bodyPr>
            <a:normAutofit/>
          </a:bodyPr>
          <a:lstStyle/>
          <a:p>
            <a:pPr>
              <a:spcAft>
                <a:spcPts val="600"/>
              </a:spcAft>
            </a:pPr>
            <a:fld id="{330EA680-D336-4FF7-8B7A-9848BB0A1C32}" type="slidenum">
              <a:rPr lang="en-US" smtClean="0"/>
              <a:pPr>
                <a:spcAft>
                  <a:spcPts val="600"/>
                </a:spcAft>
              </a:pPr>
              <a:t>3</a:t>
            </a:fld>
            <a:endParaRPr lang="en-US"/>
          </a:p>
        </p:txBody>
      </p:sp>
    </p:spTree>
    <p:extLst>
      <p:ext uri="{BB962C8B-B14F-4D97-AF65-F5344CB8AC3E}">
        <p14:creationId xmlns:p14="http://schemas.microsoft.com/office/powerpoint/2010/main" val="2793804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57B1EB-F0B5-D4F9-C046-9FB552A42A8F}"/>
              </a:ext>
            </a:extLst>
          </p:cNvPr>
          <p:cNvSpPr>
            <a:spLocks noGrp="1"/>
          </p:cNvSpPr>
          <p:nvPr>
            <p:ph type="title"/>
          </p:nvPr>
        </p:nvSpPr>
        <p:spPr>
          <a:xfrm>
            <a:off x="638881" y="340272"/>
            <a:ext cx="10909640" cy="1249394"/>
          </a:xfrm>
        </p:spPr>
        <p:txBody>
          <a:bodyPr vert="horz" lIns="91440" tIns="45720" rIns="91440" bIns="45720" rtlCol="0" anchor="ctr">
            <a:normAutofit/>
          </a:bodyPr>
          <a:lstStyle/>
          <a:p>
            <a:pPr algn="ctr"/>
            <a:r>
              <a:rPr lang="en-US" sz="6600" kern="1200" dirty="0">
                <a:latin typeface="Times New Roman"/>
                <a:cs typeface="Times New Roman"/>
              </a:rPr>
              <a:t>Literature Survey</a:t>
            </a:r>
          </a:p>
        </p:txBody>
      </p:sp>
      <p:sp>
        <p:nvSpPr>
          <p:cNvPr id="19"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77AC4EEC-F143-07E8-CB4F-5DF85E4C3874}"/>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330EA680-D336-4FF7-8B7A-9848BB0A1C32}" type="slidenum">
              <a:rPr lang="en-US" smtClean="0"/>
              <a:pPr>
                <a:spcAft>
                  <a:spcPts val="600"/>
                </a:spcAft>
              </a:pPr>
              <a:t>4</a:t>
            </a:fld>
            <a:endParaRPr lang="en-US"/>
          </a:p>
        </p:txBody>
      </p:sp>
      <p:graphicFrame>
        <p:nvGraphicFramePr>
          <p:cNvPr id="7" name="Table 6">
            <a:extLst>
              <a:ext uri="{FF2B5EF4-FFF2-40B4-BE49-F238E27FC236}">
                <a16:creationId xmlns:a16="http://schemas.microsoft.com/office/drawing/2014/main" id="{885B48E6-6F14-ABE4-3A59-71CF59FE3FB6}"/>
              </a:ext>
            </a:extLst>
          </p:cNvPr>
          <p:cNvGraphicFramePr>
            <a:graphicFrameLocks noGrp="1"/>
          </p:cNvGraphicFramePr>
          <p:nvPr>
            <p:extLst>
              <p:ext uri="{D42A27DB-BD31-4B8C-83A1-F6EECF244321}">
                <p14:modId xmlns:p14="http://schemas.microsoft.com/office/powerpoint/2010/main" val="1672027477"/>
              </p:ext>
            </p:extLst>
          </p:nvPr>
        </p:nvGraphicFramePr>
        <p:xfrm>
          <a:off x="0" y="1883503"/>
          <a:ext cx="12193223" cy="651095"/>
        </p:xfrm>
        <a:graphic>
          <a:graphicData uri="http://schemas.openxmlformats.org/drawingml/2006/table">
            <a:tbl>
              <a:tblPr firstRow="1" bandRow="1">
                <a:tableStyleId>{5C22544A-7EE6-4342-B048-85BDC9FD1C3A}</a:tableStyleId>
              </a:tblPr>
              <a:tblGrid>
                <a:gridCol w="2438649">
                  <a:extLst>
                    <a:ext uri="{9D8B030D-6E8A-4147-A177-3AD203B41FA5}">
                      <a16:colId xmlns:a16="http://schemas.microsoft.com/office/drawing/2014/main" val="883508384"/>
                    </a:ext>
                  </a:extLst>
                </a:gridCol>
                <a:gridCol w="2087217">
                  <a:extLst>
                    <a:ext uri="{9D8B030D-6E8A-4147-A177-3AD203B41FA5}">
                      <a16:colId xmlns:a16="http://schemas.microsoft.com/office/drawing/2014/main" val="3916427553"/>
                    </a:ext>
                  </a:extLst>
                </a:gridCol>
                <a:gridCol w="1789042">
                  <a:extLst>
                    <a:ext uri="{9D8B030D-6E8A-4147-A177-3AD203B41FA5}">
                      <a16:colId xmlns:a16="http://schemas.microsoft.com/office/drawing/2014/main" val="4086047932"/>
                    </a:ext>
                  </a:extLst>
                </a:gridCol>
                <a:gridCol w="2164520">
                  <a:extLst>
                    <a:ext uri="{9D8B030D-6E8A-4147-A177-3AD203B41FA5}">
                      <a16:colId xmlns:a16="http://schemas.microsoft.com/office/drawing/2014/main" val="3136608361"/>
                    </a:ext>
                  </a:extLst>
                </a:gridCol>
                <a:gridCol w="3713795">
                  <a:extLst>
                    <a:ext uri="{9D8B030D-6E8A-4147-A177-3AD203B41FA5}">
                      <a16:colId xmlns:a16="http://schemas.microsoft.com/office/drawing/2014/main" val="4122004025"/>
                    </a:ext>
                  </a:extLst>
                </a:gridCol>
              </a:tblGrid>
              <a:tr h="651095">
                <a:tc>
                  <a:txBody>
                    <a:bodyPr/>
                    <a:lstStyle/>
                    <a:p>
                      <a:pPr algn="ctr"/>
                      <a:r>
                        <a:rPr lang="en-US">
                          <a:latin typeface="Times New Roman"/>
                        </a:rPr>
                        <a:t>Title</a:t>
                      </a:r>
                    </a:p>
                  </a:txBody>
                  <a:tcPr anchor="ctr">
                    <a:solidFill>
                      <a:schemeClr val="accent2">
                        <a:lumMod val="50000"/>
                      </a:schemeClr>
                    </a:solidFill>
                  </a:tcPr>
                </a:tc>
                <a:tc>
                  <a:txBody>
                    <a:bodyPr/>
                    <a:lstStyle/>
                    <a:p>
                      <a:pPr algn="ctr"/>
                      <a:r>
                        <a:rPr lang="en-US">
                          <a:latin typeface="Times New Roman"/>
                        </a:rPr>
                        <a:t>Author(s)</a:t>
                      </a:r>
                    </a:p>
                  </a:txBody>
                  <a:tcPr anchor="ctr">
                    <a:solidFill>
                      <a:schemeClr val="accent2">
                        <a:lumMod val="50000"/>
                      </a:schemeClr>
                    </a:solidFill>
                  </a:tcPr>
                </a:tc>
                <a:tc>
                  <a:txBody>
                    <a:bodyPr/>
                    <a:lstStyle/>
                    <a:p>
                      <a:pPr algn="ctr"/>
                      <a:r>
                        <a:rPr lang="en-US">
                          <a:latin typeface="Times New Roman"/>
                        </a:rPr>
                        <a:t>Publisher</a:t>
                      </a:r>
                    </a:p>
                  </a:txBody>
                  <a:tcPr anchor="ctr">
                    <a:solidFill>
                      <a:schemeClr val="accent2">
                        <a:lumMod val="50000"/>
                      </a:schemeClr>
                    </a:solidFill>
                  </a:tcPr>
                </a:tc>
                <a:tc>
                  <a:txBody>
                    <a:bodyPr/>
                    <a:lstStyle/>
                    <a:p>
                      <a:pPr algn="ctr"/>
                      <a:r>
                        <a:rPr lang="en-US">
                          <a:latin typeface="Times New Roman"/>
                        </a:rPr>
                        <a:t>Algorithm</a:t>
                      </a:r>
                    </a:p>
                  </a:txBody>
                  <a:tcPr anchor="ctr">
                    <a:solidFill>
                      <a:schemeClr val="accent2">
                        <a:lumMod val="50000"/>
                      </a:schemeClr>
                    </a:solidFill>
                  </a:tcPr>
                </a:tc>
                <a:tc>
                  <a:txBody>
                    <a:bodyPr/>
                    <a:lstStyle/>
                    <a:p>
                      <a:pPr algn="ctr"/>
                      <a:r>
                        <a:rPr lang="en-US">
                          <a:latin typeface="Times New Roman"/>
                        </a:rPr>
                        <a:t>Inference</a:t>
                      </a:r>
                    </a:p>
                  </a:txBody>
                  <a:tcPr anchor="ctr">
                    <a:solidFill>
                      <a:schemeClr val="accent2">
                        <a:lumMod val="50000"/>
                      </a:schemeClr>
                    </a:solidFill>
                  </a:tcPr>
                </a:tc>
                <a:extLst>
                  <a:ext uri="{0D108BD9-81ED-4DB2-BD59-A6C34878D82A}">
                    <a16:rowId xmlns:a16="http://schemas.microsoft.com/office/drawing/2014/main" val="4097964714"/>
                  </a:ext>
                </a:extLst>
              </a:tr>
            </a:tbl>
          </a:graphicData>
        </a:graphic>
      </p:graphicFrame>
      <p:graphicFrame>
        <p:nvGraphicFramePr>
          <p:cNvPr id="9" name="Table 8">
            <a:extLst>
              <a:ext uri="{FF2B5EF4-FFF2-40B4-BE49-F238E27FC236}">
                <a16:creationId xmlns:a16="http://schemas.microsoft.com/office/drawing/2014/main" id="{1DA83DF8-9F8B-1C88-C53E-82B9524E98EE}"/>
              </a:ext>
            </a:extLst>
          </p:cNvPr>
          <p:cNvGraphicFramePr>
            <a:graphicFrameLocks noGrp="1"/>
          </p:cNvGraphicFramePr>
          <p:nvPr>
            <p:extLst>
              <p:ext uri="{D42A27DB-BD31-4B8C-83A1-F6EECF244321}">
                <p14:modId xmlns:p14="http://schemas.microsoft.com/office/powerpoint/2010/main" val="3641914347"/>
              </p:ext>
            </p:extLst>
          </p:nvPr>
        </p:nvGraphicFramePr>
        <p:xfrm>
          <a:off x="-11043" y="2534478"/>
          <a:ext cx="12200732" cy="4740932"/>
        </p:xfrm>
        <a:graphic>
          <a:graphicData uri="http://schemas.openxmlformats.org/drawingml/2006/table">
            <a:tbl>
              <a:tblPr firstRow="1" bandRow="1">
                <a:tableStyleId>{5C22544A-7EE6-4342-B048-85BDC9FD1C3A}</a:tableStyleId>
              </a:tblPr>
              <a:tblGrid>
                <a:gridCol w="2440150">
                  <a:extLst>
                    <a:ext uri="{9D8B030D-6E8A-4147-A177-3AD203B41FA5}">
                      <a16:colId xmlns:a16="http://schemas.microsoft.com/office/drawing/2014/main" val="3910368558"/>
                    </a:ext>
                  </a:extLst>
                </a:gridCol>
                <a:gridCol w="2087217">
                  <a:extLst>
                    <a:ext uri="{9D8B030D-6E8A-4147-A177-3AD203B41FA5}">
                      <a16:colId xmlns:a16="http://schemas.microsoft.com/office/drawing/2014/main" val="1770669259"/>
                    </a:ext>
                  </a:extLst>
                </a:gridCol>
                <a:gridCol w="1782034">
                  <a:extLst>
                    <a:ext uri="{9D8B030D-6E8A-4147-A177-3AD203B41FA5}">
                      <a16:colId xmlns:a16="http://schemas.microsoft.com/office/drawing/2014/main" val="3245523448"/>
                    </a:ext>
                  </a:extLst>
                </a:gridCol>
                <a:gridCol w="2204703">
                  <a:extLst>
                    <a:ext uri="{9D8B030D-6E8A-4147-A177-3AD203B41FA5}">
                      <a16:colId xmlns:a16="http://schemas.microsoft.com/office/drawing/2014/main" val="3564167149"/>
                    </a:ext>
                  </a:extLst>
                </a:gridCol>
                <a:gridCol w="3686628">
                  <a:extLst>
                    <a:ext uri="{9D8B030D-6E8A-4147-A177-3AD203B41FA5}">
                      <a16:colId xmlns:a16="http://schemas.microsoft.com/office/drawing/2014/main" val="3287379291"/>
                    </a:ext>
                  </a:extLst>
                </a:gridCol>
              </a:tblGrid>
              <a:tr h="2046036">
                <a:tc>
                  <a:txBody>
                    <a:bodyPr/>
                    <a:lstStyle/>
                    <a:p>
                      <a:pPr lvl="0" algn="just">
                        <a:buNone/>
                      </a:pPr>
                      <a:r>
                        <a:rPr lang="en-US" sz="1800" b="1" i="0" u="none" strike="noStrike" noProof="0" dirty="0">
                          <a:solidFill>
                            <a:srgbClr val="333333"/>
                          </a:solidFill>
                          <a:latin typeface="Times New Roman"/>
                        </a:rPr>
                        <a:t>Apply Deep Learning-based CNN and LSTM for Visual Image Caption Generator</a:t>
                      </a:r>
                      <a:endParaRPr lang="en-US" sz="1600" b="1" i="0" u="none" strike="noStrike" noProof="0" dirty="0">
                        <a:solidFill>
                          <a:srgbClr val="333333"/>
                        </a:solidFill>
                        <a:latin typeface="Times New Roman"/>
                      </a:endParaRPr>
                    </a:p>
                  </a:txBody>
                  <a:tcPr>
                    <a:solidFill>
                      <a:schemeClr val="bg2"/>
                    </a:solidFill>
                  </a:tcPr>
                </a:tc>
                <a:tc>
                  <a:txBody>
                    <a:bodyPr/>
                    <a:lstStyle/>
                    <a:p>
                      <a:pPr lvl="0" algn="just">
                        <a:lnSpc>
                          <a:spcPct val="100000"/>
                        </a:lnSpc>
                        <a:spcBef>
                          <a:spcPts val="0"/>
                        </a:spcBef>
                        <a:spcAft>
                          <a:spcPts val="0"/>
                        </a:spcAft>
                        <a:buNone/>
                      </a:pPr>
                      <a:r>
                        <a:rPr lang="en-US" sz="1800" b="0" i="0" u="none" strike="noStrike" noProof="0" dirty="0">
                          <a:solidFill>
                            <a:srgbClr val="333333"/>
                          </a:solidFill>
                          <a:latin typeface="Times New Roman"/>
                        </a:rPr>
                        <a:t>By </a:t>
                      </a:r>
                      <a:r>
                        <a:rPr lang="en-US" sz="1800" b="0" i="0" u="none" strike="noStrike" noProof="0" dirty="0">
                          <a:solidFill>
                            <a:srgbClr val="000000"/>
                          </a:solidFill>
                          <a:latin typeface="Times New Roman"/>
                        </a:rPr>
                        <a:t>N. Indumathi; R.J. Divyalakshmi; J. Stalin; V. Ramachandran; P. Rajaram.</a:t>
                      </a:r>
                      <a:endParaRPr lang="en-US" sz="1800" b="1" i="0" u="none" strike="noStrike" noProof="0" dirty="0">
                        <a:solidFill>
                          <a:srgbClr val="000000"/>
                        </a:solidFill>
                        <a:latin typeface="Times New Roman"/>
                      </a:endParaRPr>
                    </a:p>
                    <a:p>
                      <a:pPr lvl="0" algn="l">
                        <a:buNone/>
                      </a:pPr>
                      <a:endParaRPr lang="en-US" sz="1800" b="0" i="0" u="none" strike="noStrike" noProof="0" dirty="0">
                        <a:solidFill>
                          <a:srgbClr val="000000"/>
                        </a:solidFill>
                        <a:latin typeface="Times New Roman"/>
                      </a:endParaRPr>
                    </a:p>
                  </a:txBody>
                  <a:tcPr>
                    <a:solidFill>
                      <a:schemeClr val="bg2"/>
                    </a:solidFill>
                  </a:tcPr>
                </a:tc>
                <a:tc>
                  <a:txBody>
                    <a:bodyPr/>
                    <a:lstStyle/>
                    <a:p>
                      <a:pPr lvl="0">
                        <a:buNone/>
                      </a:pPr>
                      <a:r>
                        <a:rPr lang="en-US" sz="1800" b="0" i="0" u="none" strike="noStrike" noProof="0" dirty="0">
                          <a:solidFill>
                            <a:srgbClr val="333333"/>
                          </a:solidFill>
                          <a:latin typeface="Times New Roman"/>
                        </a:rPr>
                        <a:t>IEEE Access Published: 2023</a:t>
                      </a:r>
                      <a:r>
                        <a:rPr lang="en-US" sz="1600" b="0" i="0" u="none" strike="noStrike" noProof="0" dirty="0">
                          <a:solidFill>
                            <a:srgbClr val="333333"/>
                          </a:solidFill>
                          <a:latin typeface="Times New Roman"/>
                        </a:rPr>
                        <a:t> </a:t>
                      </a:r>
                      <a:endParaRPr lang="en-US"/>
                    </a:p>
                  </a:txBody>
                  <a:tcPr>
                    <a:solidFill>
                      <a:schemeClr val="bg2"/>
                    </a:solidFill>
                  </a:tcPr>
                </a:tc>
                <a:tc>
                  <a:txBody>
                    <a:bodyPr/>
                    <a:lstStyle/>
                    <a:p>
                      <a:r>
                        <a:rPr lang="en-US" b="0" dirty="0">
                          <a:solidFill>
                            <a:schemeClr val="tx1"/>
                          </a:solidFill>
                          <a:latin typeface="Times New Roman"/>
                        </a:rPr>
                        <a:t>CNN and LSTM</a:t>
                      </a:r>
                    </a:p>
                  </a:txBody>
                  <a:tcPr>
                    <a:solidFill>
                      <a:schemeClr val="bg2"/>
                    </a:solidFill>
                  </a:tcPr>
                </a:tc>
                <a:tc>
                  <a:txBody>
                    <a:bodyPr/>
                    <a:lstStyle/>
                    <a:p>
                      <a:pPr marL="171450" lvl="0" indent="-171450" algn="just">
                        <a:buFont typeface="Arial"/>
                        <a:buChar char="•"/>
                      </a:pPr>
                      <a:r>
                        <a:rPr lang="en-US" sz="1600" b="0" i="0" u="none" strike="noStrike" noProof="0" dirty="0">
                          <a:solidFill>
                            <a:schemeClr val="tx1"/>
                          </a:solidFill>
                          <a:latin typeface="Times New Roman"/>
                        </a:rPr>
                        <a:t>Deep Learning-based CNN and LSTM models have shown promising results in the field of Visual Image Caption Generation.</a:t>
                      </a:r>
                    </a:p>
                    <a:p>
                      <a:pPr marL="171450" lvl="0" indent="-171450" algn="just">
                        <a:buFont typeface="Arial"/>
                        <a:buChar char="•"/>
                      </a:pPr>
                      <a:r>
                        <a:rPr lang="en-US" sz="1600" b="0" i="0" u="none" strike="noStrike" noProof="0" dirty="0">
                          <a:solidFill>
                            <a:schemeClr val="tx1"/>
                          </a:solidFill>
                          <a:latin typeface="Times New Roman"/>
                        </a:rPr>
                        <a:t>These models combine Convolutional Neural Networks (CNNs) to extract visual features from images and Long Short-Term Memory (LSTM) networks to generate natural language captions. </a:t>
                      </a:r>
                      <a:endParaRPr lang="en-US" sz="1600">
                        <a:latin typeface="Times New Roman"/>
                      </a:endParaRPr>
                    </a:p>
                    <a:p>
                      <a:pPr marL="0" lvl="0" indent="0" algn="just">
                        <a:buNone/>
                      </a:pPr>
                      <a:endParaRPr lang="en-US" sz="1200" b="0" i="0" u="none" strike="noStrike" noProof="0" dirty="0">
                        <a:solidFill>
                          <a:schemeClr val="tx1"/>
                        </a:solidFill>
                      </a:endParaRPr>
                    </a:p>
                  </a:txBody>
                  <a:tcPr>
                    <a:solidFill>
                      <a:schemeClr val="bg2"/>
                    </a:solidFill>
                  </a:tcPr>
                </a:tc>
                <a:extLst>
                  <a:ext uri="{0D108BD9-81ED-4DB2-BD59-A6C34878D82A}">
                    <a16:rowId xmlns:a16="http://schemas.microsoft.com/office/drawing/2014/main" val="2390160292"/>
                  </a:ext>
                </a:extLst>
              </a:tr>
              <a:tr h="2272052">
                <a:tc>
                  <a:txBody>
                    <a:bodyPr/>
                    <a:lstStyle/>
                    <a:p>
                      <a:pPr lvl="0" algn="l">
                        <a:lnSpc>
                          <a:spcPct val="100000"/>
                        </a:lnSpc>
                        <a:spcBef>
                          <a:spcPts val="0"/>
                        </a:spcBef>
                        <a:spcAft>
                          <a:spcPts val="0"/>
                        </a:spcAft>
                        <a:buNone/>
                      </a:pPr>
                      <a:r>
                        <a:rPr lang="en-US" sz="1800" b="1" i="0" u="none" strike="noStrike" noProof="0" dirty="0">
                          <a:solidFill>
                            <a:srgbClr val="121212"/>
                          </a:solidFill>
                          <a:latin typeface="Times New Roman"/>
                        </a:rPr>
                        <a:t>Image Caption Generator Using Deep Learning</a:t>
                      </a:r>
                      <a:endParaRPr lang="en-US" sz="1800" b="0" i="0" u="none" strike="noStrike" noProof="0" dirty="0">
                        <a:solidFill>
                          <a:srgbClr val="121212"/>
                        </a:solidFill>
                        <a:latin typeface="Times New Roman"/>
                      </a:endParaRPr>
                    </a:p>
                    <a:p>
                      <a:pPr lvl="0">
                        <a:buNone/>
                      </a:pPr>
                      <a:endParaRPr lang="en-US" sz="1800" b="1" i="0" u="none" strike="noStrike" noProof="0" dirty="0">
                        <a:solidFill>
                          <a:srgbClr val="000000"/>
                        </a:solidFill>
                        <a:latin typeface="Times New Roman"/>
                      </a:endParaRPr>
                    </a:p>
                  </a:txBody>
                  <a:tcPr>
                    <a:solidFill>
                      <a:schemeClr val="bg2"/>
                    </a:solidFill>
                  </a:tcPr>
                </a:tc>
                <a:tc>
                  <a:txBody>
                    <a:bodyPr/>
                    <a:lstStyle/>
                    <a:p>
                      <a:pPr lvl="0">
                        <a:buNone/>
                      </a:pPr>
                      <a:r>
                        <a:rPr lang="en-US" sz="1800" b="0" i="0" u="none" strike="noStrike" noProof="0" dirty="0">
                          <a:solidFill>
                            <a:schemeClr val="tx1"/>
                          </a:solidFill>
                          <a:latin typeface="Times New Roman"/>
                        </a:rPr>
                        <a:t>Palak Kabra, Mihir Gharat, Dhiraj Jha, Shailesh </a:t>
                      </a:r>
                      <a:r>
                        <a:rPr lang="en-US" sz="1800" b="0" i="0" u="none" strike="noStrike" noProof="0" dirty="0" err="1">
                          <a:solidFill>
                            <a:schemeClr val="tx1"/>
                          </a:solidFill>
                          <a:latin typeface="Times New Roman"/>
                        </a:rPr>
                        <a:t>Sangle</a:t>
                      </a:r>
                      <a:endParaRPr lang="en-US" dirty="0" err="1"/>
                    </a:p>
                  </a:txBody>
                  <a:tcPr>
                    <a:solidFill>
                      <a:schemeClr val="bg2"/>
                    </a:solidFill>
                  </a:tcPr>
                </a:tc>
                <a:tc>
                  <a:txBody>
                    <a:bodyPr/>
                    <a:lstStyle/>
                    <a:p>
                      <a:pPr marL="0" marR="0" lvl="0" indent="0" algn="l">
                        <a:lnSpc>
                          <a:spcPct val="90000"/>
                        </a:lnSpc>
                        <a:spcBef>
                          <a:spcPts val="1000"/>
                        </a:spcBef>
                        <a:spcAft>
                          <a:spcPts val="0"/>
                        </a:spcAft>
                        <a:buNone/>
                      </a:pPr>
                      <a:r>
                        <a:rPr lang="en-US" sz="1800" b="0" i="0" u="none" strike="noStrike" noProof="0" dirty="0">
                          <a:solidFill>
                            <a:srgbClr val="000000"/>
                          </a:solidFill>
                          <a:latin typeface="Times New Roman"/>
                        </a:rPr>
                        <a:t>Year 2022</a:t>
                      </a:r>
                    </a:p>
                    <a:p>
                      <a:pPr marL="0" marR="0" lvl="0" indent="0" algn="l">
                        <a:lnSpc>
                          <a:spcPct val="90000"/>
                        </a:lnSpc>
                        <a:spcBef>
                          <a:spcPts val="1000"/>
                        </a:spcBef>
                        <a:spcAft>
                          <a:spcPts val="0"/>
                        </a:spcAft>
                        <a:buNone/>
                      </a:pPr>
                      <a:r>
                        <a:rPr lang="en-US" sz="1800" b="0" i="0" u="none" strike="noStrike" noProof="0" dirty="0">
                          <a:solidFill>
                            <a:srgbClr val="000000"/>
                          </a:solidFill>
                          <a:latin typeface="Times New Roman"/>
                        </a:rPr>
                        <a:t> published in </a:t>
                      </a:r>
                    </a:p>
                    <a:p>
                      <a:pPr marL="0" marR="0" lvl="0" indent="0" algn="l">
                        <a:lnSpc>
                          <a:spcPct val="90000"/>
                        </a:lnSpc>
                        <a:spcBef>
                          <a:spcPts val="1000"/>
                        </a:spcBef>
                        <a:spcAft>
                          <a:spcPts val="0"/>
                        </a:spcAft>
                        <a:buNone/>
                      </a:pPr>
                      <a:r>
                        <a:rPr lang="en-US" sz="1800" b="0" i="0" u="none" strike="noStrike" noProof="0" dirty="0">
                          <a:solidFill>
                            <a:srgbClr val="000000"/>
                          </a:solidFill>
                          <a:latin typeface="Times New Roman"/>
                        </a:rPr>
                        <a:t> IJRASET</a:t>
                      </a:r>
                    </a:p>
                    <a:p>
                      <a:pPr lvl="0">
                        <a:buNone/>
                      </a:pPr>
                      <a:endParaRPr lang="en-US">
                        <a:solidFill>
                          <a:schemeClr val="tx1"/>
                        </a:solidFill>
                      </a:endParaRPr>
                    </a:p>
                  </a:txBody>
                  <a:tcPr>
                    <a:solidFill>
                      <a:schemeClr val="bg2"/>
                    </a:solidFill>
                  </a:tcPr>
                </a:tc>
                <a:tc>
                  <a:txBody>
                    <a:bodyPr/>
                    <a:lstStyle/>
                    <a:p>
                      <a:pPr marL="0" indent="0">
                        <a:buNone/>
                      </a:pPr>
                      <a:r>
                        <a:rPr lang="en-US" sz="1800" b="0" i="0" u="none" strike="noStrike" noProof="0" dirty="0">
                          <a:solidFill>
                            <a:schemeClr val="tx1"/>
                          </a:solidFill>
                          <a:latin typeface="Times New Roman"/>
                        </a:rPr>
                        <a:t>CNN and LSTM</a:t>
                      </a:r>
                    </a:p>
                    <a:p>
                      <a:pPr marL="0" lvl="0" indent="0">
                        <a:buNone/>
                      </a:pPr>
                      <a:endParaRPr lang="en-US" dirty="0">
                        <a:solidFill>
                          <a:schemeClr val="tx1"/>
                        </a:solidFill>
                        <a:latin typeface="Times New Roman"/>
                      </a:endParaRPr>
                    </a:p>
                    <a:p>
                      <a:pPr lvl="0">
                        <a:buNone/>
                      </a:pPr>
                      <a:endParaRPr lang="en-US" sz="1800" dirty="0">
                        <a:solidFill>
                          <a:schemeClr val="tx1"/>
                        </a:solidFill>
                        <a:latin typeface="Times New Roman"/>
                      </a:endParaRPr>
                    </a:p>
                  </a:txBody>
                  <a:tcPr>
                    <a:solidFill>
                      <a:schemeClr val="bg2"/>
                    </a:solidFill>
                  </a:tcPr>
                </a:tc>
                <a:tc>
                  <a:txBody>
                    <a:bodyPr/>
                    <a:lstStyle/>
                    <a:p>
                      <a:pPr marL="285750" lvl="0" indent="-285750">
                        <a:buClr>
                          <a:srgbClr val="000000"/>
                        </a:buClr>
                        <a:buFont typeface="Arial,Sans-Serif"/>
                        <a:buChar char="•"/>
                      </a:pPr>
                      <a:r>
                        <a:rPr lang="en-US" sz="1600" b="0" i="0" u="none" strike="noStrike" noProof="0" dirty="0">
                          <a:solidFill>
                            <a:schemeClr val="tx1"/>
                          </a:solidFill>
                          <a:latin typeface="Times New Roman"/>
                        </a:rPr>
                        <a:t>As a result, we can conclude that deep learning can be used to generate image captions.</a:t>
                      </a:r>
                      <a:endParaRPr lang="en-US" sz="1600" b="0" i="0" u="none" strike="noStrike" noProof="0" dirty="0">
                        <a:solidFill>
                          <a:srgbClr val="000000"/>
                        </a:solidFill>
                        <a:latin typeface="Times New Roman"/>
                      </a:endParaRPr>
                    </a:p>
                    <a:p>
                      <a:pPr marL="285750" lvl="0" indent="-285750">
                        <a:buClr>
                          <a:srgbClr val="000000"/>
                        </a:buClr>
                        <a:buFont typeface="Arial,Sans-Serif"/>
                        <a:buChar char="•"/>
                      </a:pPr>
                      <a:r>
                        <a:rPr lang="en-US" sz="1600" b="0" i="0" u="none" strike="noStrike" noProof="0" dirty="0">
                          <a:solidFill>
                            <a:schemeClr val="tx1"/>
                          </a:solidFill>
                          <a:latin typeface="Times New Roman"/>
                        </a:rPr>
                        <a:t> We can go even further by creating a hashtag generator. Based on the findings, we may conclude that the deep learning technology employed yielded positive outcomes.</a:t>
                      </a:r>
                      <a:endParaRPr lang="en-US" dirty="0"/>
                    </a:p>
                  </a:txBody>
                  <a:tcPr>
                    <a:solidFill>
                      <a:schemeClr val="bg2"/>
                    </a:solidFill>
                  </a:tcPr>
                </a:tc>
                <a:extLst>
                  <a:ext uri="{0D108BD9-81ED-4DB2-BD59-A6C34878D82A}">
                    <a16:rowId xmlns:a16="http://schemas.microsoft.com/office/drawing/2014/main" val="978844636"/>
                  </a:ext>
                </a:extLst>
              </a:tr>
            </a:tbl>
          </a:graphicData>
        </a:graphic>
      </p:graphicFrame>
    </p:spTree>
    <p:extLst>
      <p:ext uri="{BB962C8B-B14F-4D97-AF65-F5344CB8AC3E}">
        <p14:creationId xmlns:p14="http://schemas.microsoft.com/office/powerpoint/2010/main" val="794474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86BB153-7E62-41EB-AB05-2FCC09CF5612}"/>
              </a:ext>
            </a:extLst>
          </p:cNvPr>
          <p:cNvSpPr>
            <a:spLocks noGrp="1"/>
          </p:cNvSpPr>
          <p:nvPr>
            <p:ph type="sldNum" sz="quarter" idx="12"/>
          </p:nvPr>
        </p:nvSpPr>
        <p:spPr/>
        <p:txBody>
          <a:bodyPr/>
          <a:lstStyle/>
          <a:p>
            <a:fld id="{330EA680-D336-4FF7-8B7A-9848BB0A1C32}" type="slidenum">
              <a:rPr lang="en-US" smtClean="0"/>
              <a:t>5</a:t>
            </a:fld>
            <a:endParaRPr lang="en-US"/>
          </a:p>
        </p:txBody>
      </p:sp>
      <p:graphicFrame>
        <p:nvGraphicFramePr>
          <p:cNvPr id="5" name="Table 4">
            <a:extLst>
              <a:ext uri="{FF2B5EF4-FFF2-40B4-BE49-F238E27FC236}">
                <a16:creationId xmlns:a16="http://schemas.microsoft.com/office/drawing/2014/main" id="{4770FF80-CA06-7252-1DB4-2ED9624EDB5A}"/>
              </a:ext>
            </a:extLst>
          </p:cNvPr>
          <p:cNvGraphicFramePr>
            <a:graphicFrameLocks noGrp="1"/>
          </p:cNvGraphicFramePr>
          <p:nvPr>
            <p:extLst>
              <p:ext uri="{D42A27DB-BD31-4B8C-83A1-F6EECF244321}">
                <p14:modId xmlns:p14="http://schemas.microsoft.com/office/powerpoint/2010/main" val="3667001274"/>
              </p:ext>
            </p:extLst>
          </p:nvPr>
        </p:nvGraphicFramePr>
        <p:xfrm>
          <a:off x="0" y="0"/>
          <a:ext cx="12177500" cy="7008078"/>
        </p:xfrm>
        <a:graphic>
          <a:graphicData uri="http://schemas.openxmlformats.org/drawingml/2006/table">
            <a:tbl>
              <a:tblPr firstRow="1" bandRow="1">
                <a:tableStyleId>{5C22544A-7EE6-4342-B048-85BDC9FD1C3A}</a:tableStyleId>
              </a:tblPr>
              <a:tblGrid>
                <a:gridCol w="2435504">
                  <a:extLst>
                    <a:ext uri="{9D8B030D-6E8A-4147-A177-3AD203B41FA5}">
                      <a16:colId xmlns:a16="http://schemas.microsoft.com/office/drawing/2014/main" val="2711377731"/>
                    </a:ext>
                  </a:extLst>
                </a:gridCol>
                <a:gridCol w="1546086">
                  <a:extLst>
                    <a:ext uri="{9D8B030D-6E8A-4147-A177-3AD203B41FA5}">
                      <a16:colId xmlns:a16="http://schemas.microsoft.com/office/drawing/2014/main" val="1862623006"/>
                    </a:ext>
                  </a:extLst>
                </a:gridCol>
                <a:gridCol w="1998868">
                  <a:extLst>
                    <a:ext uri="{9D8B030D-6E8A-4147-A177-3AD203B41FA5}">
                      <a16:colId xmlns:a16="http://schemas.microsoft.com/office/drawing/2014/main" val="3702745535"/>
                    </a:ext>
                  </a:extLst>
                </a:gridCol>
                <a:gridCol w="1601304">
                  <a:extLst>
                    <a:ext uri="{9D8B030D-6E8A-4147-A177-3AD203B41FA5}">
                      <a16:colId xmlns:a16="http://schemas.microsoft.com/office/drawing/2014/main" val="2159195709"/>
                    </a:ext>
                  </a:extLst>
                </a:gridCol>
                <a:gridCol w="4595738">
                  <a:extLst>
                    <a:ext uri="{9D8B030D-6E8A-4147-A177-3AD203B41FA5}">
                      <a16:colId xmlns:a16="http://schemas.microsoft.com/office/drawing/2014/main" val="815352664"/>
                    </a:ext>
                  </a:extLst>
                </a:gridCol>
              </a:tblGrid>
              <a:tr h="939107">
                <a:tc>
                  <a:txBody>
                    <a:bodyPr/>
                    <a:lstStyle/>
                    <a:p>
                      <a:pPr lvl="0" algn="ctr">
                        <a:buNone/>
                      </a:pPr>
                      <a:endParaRPr lang="en-US" sz="1800" b="1" i="0" u="none" strike="noStrike" noProof="0" dirty="0">
                        <a:solidFill>
                          <a:schemeClr val="bg1"/>
                        </a:solidFill>
                        <a:latin typeface="Times New Roman"/>
                      </a:endParaRPr>
                    </a:p>
                    <a:p>
                      <a:pPr lvl="0" algn="ctr">
                        <a:buNone/>
                      </a:pPr>
                      <a:r>
                        <a:rPr lang="en-US" sz="1800" b="1" i="0" u="none" strike="noStrike" noProof="0" dirty="0">
                          <a:solidFill>
                            <a:schemeClr val="bg1"/>
                          </a:solidFill>
                          <a:latin typeface="Times New Roman"/>
                        </a:rPr>
                        <a:t>Title</a:t>
                      </a:r>
                    </a:p>
                  </a:txBody>
                  <a:tcPr>
                    <a:solidFill>
                      <a:schemeClr val="accent2">
                        <a:lumMod val="50000"/>
                      </a:schemeClr>
                    </a:solidFill>
                  </a:tcPr>
                </a:tc>
                <a:tc>
                  <a:txBody>
                    <a:bodyPr/>
                    <a:lstStyle/>
                    <a:p>
                      <a:pPr lvl="0" algn="ctr">
                        <a:buNone/>
                      </a:pPr>
                      <a:endParaRPr lang="en-US" sz="1800" b="1" i="0" u="none" strike="noStrike" noProof="0" dirty="0">
                        <a:solidFill>
                          <a:schemeClr val="bg1"/>
                        </a:solidFill>
                        <a:latin typeface="Times New Roman"/>
                      </a:endParaRPr>
                    </a:p>
                    <a:p>
                      <a:pPr lvl="0" algn="ctr">
                        <a:buNone/>
                      </a:pPr>
                      <a:r>
                        <a:rPr lang="en-US" sz="1800" b="1" i="0" u="none" strike="noStrike" noProof="0" dirty="0">
                          <a:solidFill>
                            <a:schemeClr val="bg1"/>
                          </a:solidFill>
                          <a:latin typeface="Times New Roman"/>
                        </a:rPr>
                        <a:t>Author(s)</a:t>
                      </a:r>
                    </a:p>
                  </a:txBody>
                  <a:tcPr>
                    <a:solidFill>
                      <a:schemeClr val="accent2">
                        <a:lumMod val="50000"/>
                      </a:schemeClr>
                    </a:solidFill>
                  </a:tcPr>
                </a:tc>
                <a:tc>
                  <a:txBody>
                    <a:bodyPr/>
                    <a:lstStyle/>
                    <a:p>
                      <a:pPr algn="ctr"/>
                      <a:endParaRPr lang="en-US" b="1" dirty="0">
                        <a:solidFill>
                          <a:schemeClr val="bg1"/>
                        </a:solidFill>
                        <a:latin typeface="Times New Roman"/>
                      </a:endParaRPr>
                    </a:p>
                    <a:p>
                      <a:pPr lvl="0" algn="ctr">
                        <a:buNone/>
                      </a:pPr>
                      <a:r>
                        <a:rPr lang="en-US" b="1" dirty="0">
                          <a:solidFill>
                            <a:schemeClr val="bg1"/>
                          </a:solidFill>
                          <a:latin typeface="Times New Roman"/>
                        </a:rPr>
                        <a:t>Publisher</a:t>
                      </a:r>
                    </a:p>
                  </a:txBody>
                  <a:tcPr>
                    <a:solidFill>
                      <a:schemeClr val="accent2">
                        <a:lumMod val="50000"/>
                      </a:schemeClr>
                    </a:solidFill>
                  </a:tcPr>
                </a:tc>
                <a:tc>
                  <a:txBody>
                    <a:bodyPr/>
                    <a:lstStyle/>
                    <a:p>
                      <a:pPr algn="ctr"/>
                      <a:endParaRPr lang="en-US" b="1" dirty="0">
                        <a:solidFill>
                          <a:schemeClr val="bg1"/>
                        </a:solidFill>
                        <a:latin typeface="Times New Roman"/>
                      </a:endParaRPr>
                    </a:p>
                    <a:p>
                      <a:pPr lvl="0" algn="ctr">
                        <a:buNone/>
                      </a:pPr>
                      <a:r>
                        <a:rPr lang="en-US" b="1" dirty="0">
                          <a:solidFill>
                            <a:schemeClr val="bg1"/>
                          </a:solidFill>
                          <a:latin typeface="Times New Roman"/>
                        </a:rPr>
                        <a:t>Algorithm</a:t>
                      </a:r>
                    </a:p>
                  </a:txBody>
                  <a:tcPr>
                    <a:solidFill>
                      <a:schemeClr val="accent2">
                        <a:lumMod val="50000"/>
                      </a:schemeClr>
                    </a:solidFill>
                  </a:tcPr>
                </a:tc>
                <a:tc>
                  <a:txBody>
                    <a:bodyPr/>
                    <a:lstStyle/>
                    <a:p>
                      <a:pPr lvl="0" algn="ctr">
                        <a:lnSpc>
                          <a:spcPct val="100000"/>
                        </a:lnSpc>
                        <a:spcBef>
                          <a:spcPts val="0"/>
                        </a:spcBef>
                        <a:spcAft>
                          <a:spcPts val="0"/>
                        </a:spcAft>
                        <a:buNone/>
                      </a:pPr>
                      <a:endParaRPr lang="en-US" sz="1800" b="1" i="0" u="none" strike="noStrike" noProof="0" dirty="0">
                        <a:solidFill>
                          <a:schemeClr val="bg1"/>
                        </a:solidFill>
                        <a:latin typeface="Times New Roman"/>
                      </a:endParaRPr>
                    </a:p>
                    <a:p>
                      <a:pPr lvl="0" algn="ctr">
                        <a:lnSpc>
                          <a:spcPct val="100000"/>
                        </a:lnSpc>
                        <a:spcBef>
                          <a:spcPts val="0"/>
                        </a:spcBef>
                        <a:spcAft>
                          <a:spcPts val="0"/>
                        </a:spcAft>
                        <a:buNone/>
                      </a:pPr>
                      <a:r>
                        <a:rPr lang="en-US" sz="1800" b="1" i="0" u="none" strike="noStrike" noProof="0" dirty="0">
                          <a:solidFill>
                            <a:schemeClr val="bg1"/>
                          </a:solidFill>
                          <a:latin typeface="Times New Roman"/>
                        </a:rPr>
                        <a:t>Inference</a:t>
                      </a:r>
                    </a:p>
                    <a:p>
                      <a:pPr lvl="0" algn="l">
                        <a:lnSpc>
                          <a:spcPct val="100000"/>
                        </a:lnSpc>
                        <a:spcBef>
                          <a:spcPts val="0"/>
                        </a:spcBef>
                        <a:spcAft>
                          <a:spcPts val="0"/>
                        </a:spcAft>
                        <a:buNone/>
                      </a:pPr>
                      <a:endParaRPr lang="en-US" sz="1800" b="1" i="0" u="none" strike="noStrike" noProof="0" dirty="0">
                        <a:solidFill>
                          <a:srgbClr val="000000"/>
                        </a:solidFill>
                        <a:latin typeface="Times New Roman"/>
                      </a:endParaRPr>
                    </a:p>
                  </a:txBody>
                  <a:tcPr>
                    <a:solidFill>
                      <a:schemeClr val="accent2">
                        <a:lumMod val="50000"/>
                      </a:schemeClr>
                    </a:solidFill>
                  </a:tcPr>
                </a:tc>
                <a:extLst>
                  <a:ext uri="{0D108BD9-81ED-4DB2-BD59-A6C34878D82A}">
                    <a16:rowId xmlns:a16="http://schemas.microsoft.com/office/drawing/2014/main" val="3635754935"/>
                  </a:ext>
                </a:extLst>
              </a:tr>
              <a:tr h="2336026">
                <a:tc>
                  <a:txBody>
                    <a:bodyPr/>
                    <a:lstStyle/>
                    <a:p>
                      <a:pPr lvl="0" algn="l">
                        <a:lnSpc>
                          <a:spcPct val="100000"/>
                        </a:lnSpc>
                        <a:spcBef>
                          <a:spcPts val="0"/>
                        </a:spcBef>
                        <a:spcAft>
                          <a:spcPts val="0"/>
                        </a:spcAft>
                        <a:buNone/>
                      </a:pPr>
                      <a:r>
                        <a:rPr lang="en-US" sz="1800" b="1" i="0" dirty="0">
                          <a:solidFill>
                            <a:schemeClr val="tx1"/>
                          </a:solidFill>
                          <a:latin typeface="Times New Roman"/>
                        </a:rPr>
                        <a:t>Step by Step Guide to Build Image Caption Generator using Deep Learning</a:t>
                      </a:r>
                      <a:endParaRPr lang="en-US" sz="1800" b="1" dirty="0">
                        <a:solidFill>
                          <a:schemeClr val="tx1"/>
                        </a:solidFill>
                        <a:latin typeface="Times New Roman"/>
                      </a:endParaRPr>
                    </a:p>
                    <a:p>
                      <a:pPr lvl="0">
                        <a:buNone/>
                      </a:pPr>
                      <a:endParaRPr lang="en-US" dirty="0"/>
                    </a:p>
                  </a:txBody>
                  <a:tcPr>
                    <a:solidFill>
                      <a:schemeClr val="bg1">
                        <a:lumMod val="85000"/>
                      </a:schemeClr>
                    </a:solidFill>
                  </a:tcPr>
                </a:tc>
                <a:tc>
                  <a:txBody>
                    <a:bodyPr/>
                    <a:lstStyle/>
                    <a:p>
                      <a:pPr lvl="0">
                        <a:buNone/>
                      </a:pPr>
                      <a:r>
                        <a:rPr lang="en-US" sz="1800" b="0" i="0" u="none" strike="noStrike" noProof="0" dirty="0">
                          <a:solidFill>
                            <a:schemeClr val="tx1"/>
                          </a:solidFill>
                          <a:latin typeface="Times New Roman"/>
                        </a:rPr>
                        <a:t>Shikha Gupta</a:t>
                      </a:r>
                      <a:endParaRPr lang="en-US" sz="1800" b="0" u="none" dirty="0">
                        <a:solidFill>
                          <a:schemeClr val="tx1"/>
                        </a:solidFill>
                        <a:latin typeface="Times New Roman"/>
                      </a:endParaRPr>
                    </a:p>
                  </a:txBody>
                  <a:tcPr>
                    <a:solidFill>
                      <a:schemeClr val="bg1">
                        <a:lumMod val="85000"/>
                      </a:schemeClr>
                    </a:solidFill>
                  </a:tcPr>
                </a:tc>
                <a:tc>
                  <a:txBody>
                    <a:bodyPr/>
                    <a:lstStyle/>
                    <a:p>
                      <a:pPr lvl="0">
                        <a:buNone/>
                      </a:pPr>
                      <a:r>
                        <a:rPr lang="en-US" sz="1800" b="0" i="0" u="none" strike="noStrike" noProof="0" dirty="0">
                          <a:solidFill>
                            <a:schemeClr val="tx1"/>
                          </a:solidFill>
                          <a:latin typeface="Times New Roman"/>
                        </a:rPr>
                        <a:t> On December 18, 2021 and Last Modified On September 5th, 2023</a:t>
                      </a:r>
                      <a:endParaRPr lang="en-US" sz="1800" b="0" dirty="0">
                        <a:solidFill>
                          <a:schemeClr val="tx1"/>
                        </a:solidFill>
                        <a:latin typeface="Times New Roman"/>
                      </a:endParaRPr>
                    </a:p>
                  </a:txBody>
                  <a:tcPr>
                    <a:solidFill>
                      <a:schemeClr val="bg1">
                        <a:lumMod val="85000"/>
                      </a:schemeClr>
                    </a:solidFill>
                  </a:tcPr>
                </a:tc>
                <a:tc>
                  <a:txBody>
                    <a:bodyPr/>
                    <a:lstStyle/>
                    <a:p>
                      <a:r>
                        <a:rPr lang="en-US" dirty="0">
                          <a:latin typeface="Times New Roman"/>
                        </a:rPr>
                        <a:t>CNN, LSTM</a:t>
                      </a:r>
                    </a:p>
                  </a:txBody>
                  <a:tcPr>
                    <a:solidFill>
                      <a:schemeClr val="bg1">
                        <a:lumMod val="85000"/>
                      </a:schemeClr>
                    </a:solidFill>
                  </a:tcPr>
                </a:tc>
                <a:tc>
                  <a:txBody>
                    <a:bodyPr/>
                    <a:lstStyle/>
                    <a:p>
                      <a:pPr marL="285750" lvl="0" indent="-285750" algn="just">
                        <a:buFont typeface="Arial"/>
                        <a:buChar char="•"/>
                      </a:pPr>
                      <a:r>
                        <a:rPr lang="en-US" sz="1600" b="0" i="0" u="none" strike="noStrike" noProof="0" dirty="0">
                          <a:solidFill>
                            <a:srgbClr val="222222"/>
                          </a:solidFill>
                          <a:latin typeface="Times New Roman"/>
                        </a:rPr>
                        <a:t>We build a deep learning model with the help of CNN and LSTM. </a:t>
                      </a:r>
                      <a:endParaRPr lang="en-US" sz="1600" dirty="0">
                        <a:latin typeface="Times New Roman"/>
                      </a:endParaRPr>
                    </a:p>
                    <a:p>
                      <a:pPr marL="285750" lvl="0" indent="-285750" algn="just">
                        <a:buFont typeface="Arial"/>
                        <a:buChar char="•"/>
                      </a:pPr>
                      <a:r>
                        <a:rPr lang="en-US" sz="1600" b="0" i="0" u="none" strike="noStrike" noProof="0" dirty="0">
                          <a:solidFill>
                            <a:srgbClr val="222222"/>
                          </a:solidFill>
                          <a:latin typeface="Times New Roman"/>
                        </a:rPr>
                        <a:t>We used a very small dataset of 8000 images to train our model, The larger the datasets are higher the accuracy.</a:t>
                      </a:r>
                      <a:endParaRPr lang="en-US" sz="1600" dirty="0">
                        <a:latin typeface="Times New Roman"/>
                      </a:endParaRPr>
                    </a:p>
                    <a:p>
                      <a:pPr marL="285750" lvl="0" indent="-285750" algn="just">
                        <a:buFont typeface="Arial"/>
                        <a:buChar char="•"/>
                      </a:pPr>
                      <a:r>
                        <a:rPr lang="en-US" sz="1600" b="0" i="0" u="none" strike="noStrike" noProof="0" dirty="0">
                          <a:solidFill>
                            <a:srgbClr val="222222"/>
                          </a:solidFill>
                          <a:latin typeface="Times New Roman"/>
                        </a:rPr>
                        <a:t> So, if you want to build a more accurate caption generator you can try this model with large datasets.</a:t>
                      </a:r>
                      <a:endParaRPr lang="en-US" sz="1600">
                        <a:latin typeface="Times New Roman"/>
                      </a:endParaRPr>
                    </a:p>
                  </a:txBody>
                  <a:tcPr>
                    <a:solidFill>
                      <a:schemeClr val="bg1">
                        <a:lumMod val="85000"/>
                      </a:schemeClr>
                    </a:solidFill>
                  </a:tcPr>
                </a:tc>
                <a:extLst>
                  <a:ext uri="{0D108BD9-81ED-4DB2-BD59-A6C34878D82A}">
                    <a16:rowId xmlns:a16="http://schemas.microsoft.com/office/drawing/2014/main" val="1794657518"/>
                  </a:ext>
                </a:extLst>
              </a:tr>
              <a:tr h="1772562">
                <a:tc>
                  <a:txBody>
                    <a:bodyPr/>
                    <a:lstStyle/>
                    <a:p>
                      <a:pPr lvl="0" algn="l">
                        <a:lnSpc>
                          <a:spcPct val="100000"/>
                        </a:lnSpc>
                        <a:spcBef>
                          <a:spcPts val="0"/>
                        </a:spcBef>
                        <a:spcAft>
                          <a:spcPts val="0"/>
                        </a:spcAft>
                        <a:buNone/>
                      </a:pPr>
                      <a:r>
                        <a:rPr lang="en-US" sz="1800" b="1" i="0" dirty="0">
                          <a:solidFill>
                            <a:srgbClr val="222222"/>
                          </a:solidFill>
                          <a:latin typeface="Times New Roman"/>
                        </a:rPr>
                        <a:t>How to Develop a Deep Learning Photo Caption Generator from Scratch</a:t>
                      </a:r>
                      <a:endParaRPr lang="en-US" sz="1800" dirty="0">
                        <a:latin typeface="Times New Roman"/>
                      </a:endParaRPr>
                    </a:p>
                    <a:p>
                      <a:pPr lvl="0">
                        <a:buNone/>
                      </a:pPr>
                      <a:endParaRPr lang="en-US" dirty="0"/>
                    </a:p>
                  </a:txBody>
                  <a:tcPr>
                    <a:solidFill>
                      <a:schemeClr val="bg1">
                        <a:lumMod val="85000"/>
                      </a:schemeClr>
                    </a:solidFill>
                  </a:tcPr>
                </a:tc>
                <a:tc>
                  <a:txBody>
                    <a:bodyPr/>
                    <a:lstStyle/>
                    <a:p>
                      <a:r>
                        <a:rPr lang="en-US" dirty="0">
                          <a:latin typeface="Times New Roman"/>
                        </a:rPr>
                        <a:t>Jason Brownlee</a:t>
                      </a:r>
                      <a:endParaRPr lang="en-US" dirty="0"/>
                    </a:p>
                  </a:txBody>
                  <a:tcPr>
                    <a:solidFill>
                      <a:schemeClr val="bg1">
                        <a:lumMod val="85000"/>
                      </a:schemeClr>
                    </a:solidFill>
                  </a:tcPr>
                </a:tc>
                <a:tc>
                  <a:txBody>
                    <a:bodyPr/>
                    <a:lstStyle/>
                    <a:p>
                      <a:r>
                        <a:rPr lang="en-US" dirty="0">
                          <a:latin typeface="Times New Roman"/>
                        </a:rPr>
                        <a:t>June 27, 2019 and </a:t>
                      </a:r>
                      <a:r>
                        <a:rPr lang="en-US" sz="1800" b="0" i="0" u="none" strike="noStrike" noProof="0" dirty="0">
                          <a:solidFill>
                            <a:schemeClr val="tx1"/>
                          </a:solidFill>
                          <a:latin typeface="Times New Roman"/>
                        </a:rPr>
                        <a:t>Last Updated on December 23, 2020</a:t>
                      </a:r>
                      <a:endParaRPr lang="en-US" dirty="0"/>
                    </a:p>
                  </a:txBody>
                  <a:tcPr>
                    <a:solidFill>
                      <a:schemeClr val="bg1">
                        <a:lumMod val="85000"/>
                      </a:schemeClr>
                    </a:solidFill>
                  </a:tcPr>
                </a:tc>
                <a:tc>
                  <a:txBody>
                    <a:bodyPr/>
                    <a:lstStyle/>
                    <a:p>
                      <a:r>
                        <a:rPr lang="en-US" dirty="0">
                          <a:latin typeface="Times New Roman"/>
                        </a:rPr>
                        <a:t>LSTM, CNN</a:t>
                      </a:r>
                    </a:p>
                  </a:txBody>
                  <a:tcPr>
                    <a:solidFill>
                      <a:schemeClr val="bg1">
                        <a:lumMod val="85000"/>
                      </a:schemeClr>
                    </a:solidFill>
                  </a:tcPr>
                </a:tc>
                <a:tc>
                  <a:txBody>
                    <a:bodyPr/>
                    <a:lstStyle/>
                    <a:p>
                      <a:pPr marL="285750" lvl="0" indent="-285750" algn="just">
                        <a:buFont typeface="Arial"/>
                        <a:buChar char="•"/>
                      </a:pPr>
                      <a:r>
                        <a:rPr lang="en-US" sz="1600" b="0" i="0" u="none" strike="noStrike" noProof="0" dirty="0">
                          <a:solidFill>
                            <a:schemeClr val="tx1"/>
                          </a:solidFill>
                          <a:latin typeface="Times New Roman"/>
                        </a:rPr>
                        <a:t>Creating a Deep Learning Photo Caption Generator from scratch involves leveraging neural networks to comprehend and describe images, enhancing AI's ability to understand and interpret visual content </a:t>
                      </a:r>
                      <a:endParaRPr lang="en-US" sz="1600">
                        <a:latin typeface="Times New Roman"/>
                      </a:endParaRPr>
                    </a:p>
                  </a:txBody>
                  <a:tcPr>
                    <a:solidFill>
                      <a:schemeClr val="bg1">
                        <a:lumMod val="85000"/>
                      </a:schemeClr>
                    </a:solidFill>
                  </a:tcPr>
                </a:tc>
                <a:extLst>
                  <a:ext uri="{0D108BD9-81ED-4DB2-BD59-A6C34878D82A}">
                    <a16:rowId xmlns:a16="http://schemas.microsoft.com/office/drawing/2014/main" val="3502369840"/>
                  </a:ext>
                </a:extLst>
              </a:tr>
              <a:tr h="1960383">
                <a:tc>
                  <a:txBody>
                    <a:bodyPr/>
                    <a:lstStyle/>
                    <a:p>
                      <a:pPr lvl="0" algn="l">
                        <a:lnSpc>
                          <a:spcPct val="100000"/>
                        </a:lnSpc>
                        <a:spcBef>
                          <a:spcPts val="0"/>
                        </a:spcBef>
                        <a:spcAft>
                          <a:spcPts val="0"/>
                        </a:spcAft>
                        <a:buNone/>
                      </a:pPr>
                      <a:r>
                        <a:rPr lang="en-US" sz="1800" b="1" i="0" dirty="0">
                          <a:solidFill>
                            <a:srgbClr val="242424"/>
                          </a:solidFill>
                          <a:latin typeface="Times New Roman"/>
                        </a:rPr>
                        <a:t>Using Machine Learning to Generate</a:t>
                      </a:r>
                      <a:endParaRPr lang="en-US" sz="1800" b="1" i="0" dirty="0">
                        <a:solidFill>
                          <a:srgbClr val="222222"/>
                        </a:solidFill>
                        <a:latin typeface="Times New Roman"/>
                      </a:endParaRPr>
                    </a:p>
                    <a:p>
                      <a:pPr lvl="0" algn="l">
                        <a:lnSpc>
                          <a:spcPct val="100000"/>
                        </a:lnSpc>
                        <a:spcBef>
                          <a:spcPts val="0"/>
                        </a:spcBef>
                        <a:spcAft>
                          <a:spcPts val="0"/>
                        </a:spcAft>
                        <a:buNone/>
                      </a:pPr>
                      <a:r>
                        <a:rPr lang="en-US" sz="1800" b="1" i="0" dirty="0">
                          <a:solidFill>
                            <a:srgbClr val="242424"/>
                          </a:solidFill>
                          <a:latin typeface="Times New Roman"/>
                        </a:rPr>
                        <a:t>Image caption</a:t>
                      </a:r>
                    </a:p>
                    <a:p>
                      <a:pPr lvl="0">
                        <a:buNone/>
                      </a:pPr>
                      <a:endParaRPr lang="en-US" dirty="0"/>
                    </a:p>
                  </a:txBody>
                  <a:tcPr>
                    <a:solidFill>
                      <a:schemeClr val="bg1">
                        <a:lumMod val="85000"/>
                      </a:schemeClr>
                    </a:solidFill>
                  </a:tcPr>
                </a:tc>
                <a:tc>
                  <a:txBody>
                    <a:bodyPr/>
                    <a:lstStyle/>
                    <a:p>
                      <a:pPr lvl="0">
                        <a:buNone/>
                      </a:pPr>
                      <a:r>
                        <a:rPr lang="en-US" sz="1800" b="0" i="0" u="none" strike="noStrike" noProof="0" dirty="0">
                          <a:solidFill>
                            <a:srgbClr val="000000"/>
                          </a:solidFill>
                          <a:latin typeface="Times New Roman"/>
                        </a:rPr>
                        <a:t>Nouman</a:t>
                      </a:r>
                    </a:p>
                  </a:txBody>
                  <a:tcPr>
                    <a:solidFill>
                      <a:schemeClr val="bg1">
                        <a:lumMod val="85000"/>
                      </a:schemeClr>
                    </a:solidFill>
                  </a:tcPr>
                </a:tc>
                <a:tc>
                  <a:txBody>
                    <a:bodyPr/>
                    <a:lstStyle/>
                    <a:p>
                      <a:pPr lvl="0">
                        <a:buNone/>
                      </a:pPr>
                      <a:r>
                        <a:rPr lang="en-US" sz="1800" b="0" i="0" u="none" strike="noStrike" noProof="0" dirty="0">
                          <a:solidFill>
                            <a:srgbClr val="000000"/>
                          </a:solidFill>
                          <a:latin typeface="Times New Roman"/>
                        </a:rPr>
                        <a:t>In Towards data science on </a:t>
                      </a:r>
                      <a:r>
                        <a:rPr lang="en-US" sz="1800" b="0" i="0" u="none" strike="noStrike" noProof="0" dirty="0">
                          <a:solidFill>
                            <a:schemeClr val="tx1"/>
                          </a:solidFill>
                          <a:latin typeface="Times New Roman"/>
                        </a:rPr>
                        <a:t>Apr 24, 2021</a:t>
                      </a:r>
                    </a:p>
                  </a:txBody>
                  <a:tcPr>
                    <a:solidFill>
                      <a:schemeClr val="bg1">
                        <a:lumMod val="85000"/>
                      </a:schemeClr>
                    </a:solidFill>
                  </a:tcPr>
                </a:tc>
                <a:tc>
                  <a:txBody>
                    <a:bodyPr/>
                    <a:lstStyle/>
                    <a:p>
                      <a:r>
                        <a:rPr lang="en-US" dirty="0">
                          <a:latin typeface="Times New Roman"/>
                        </a:rPr>
                        <a:t>ML, CNN, LSTM</a:t>
                      </a:r>
                    </a:p>
                  </a:txBody>
                  <a:tcPr>
                    <a:solidFill>
                      <a:schemeClr val="bg1">
                        <a:lumMod val="85000"/>
                      </a:schemeClr>
                    </a:solidFill>
                  </a:tcPr>
                </a:tc>
                <a:tc>
                  <a:txBody>
                    <a:bodyPr/>
                    <a:lstStyle/>
                    <a:p>
                      <a:pPr marL="285750" lvl="0" indent="-285750" algn="just">
                        <a:buFont typeface="Arial"/>
                        <a:buChar char="•"/>
                      </a:pPr>
                      <a:r>
                        <a:rPr lang="en-US" sz="1600" b="0" i="0" u="none" strike="noStrike" noProof="0" dirty="0">
                          <a:solidFill>
                            <a:schemeClr val="tx1"/>
                          </a:solidFill>
                          <a:latin typeface="Times New Roman"/>
                        </a:rPr>
                        <a:t>Utilizing machine learning to generate image captions enhances AI's capacity to comprehend and articulate visual content, benefiting applications in accessibility, content indexing, and human-computer interaction</a:t>
                      </a:r>
                      <a:endParaRPr lang="en-US" sz="1600" dirty="0">
                        <a:solidFill>
                          <a:schemeClr val="tx1"/>
                        </a:solidFill>
                        <a:latin typeface="Times New Roman"/>
                      </a:endParaRPr>
                    </a:p>
                  </a:txBody>
                  <a:tcPr>
                    <a:solidFill>
                      <a:schemeClr val="bg1">
                        <a:lumMod val="85000"/>
                      </a:schemeClr>
                    </a:solidFill>
                  </a:tcPr>
                </a:tc>
                <a:extLst>
                  <a:ext uri="{0D108BD9-81ED-4DB2-BD59-A6C34878D82A}">
                    <a16:rowId xmlns:a16="http://schemas.microsoft.com/office/drawing/2014/main" val="2217938013"/>
                  </a:ext>
                </a:extLst>
              </a:tr>
            </a:tbl>
          </a:graphicData>
        </a:graphic>
      </p:graphicFrame>
    </p:spTree>
    <p:extLst>
      <p:ext uri="{BB962C8B-B14F-4D97-AF65-F5344CB8AC3E}">
        <p14:creationId xmlns:p14="http://schemas.microsoft.com/office/powerpoint/2010/main" val="1559021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2B3DB6-349A-52A8-5053-496DFCD21AF6}"/>
              </a:ext>
            </a:extLst>
          </p:cNvPr>
          <p:cNvSpPr>
            <a:spLocks noGrp="1"/>
          </p:cNvSpPr>
          <p:nvPr>
            <p:ph idx="1"/>
          </p:nvPr>
        </p:nvSpPr>
        <p:spPr>
          <a:xfrm>
            <a:off x="832427" y="2723661"/>
            <a:ext cx="10515600" cy="4120429"/>
          </a:xfrm>
        </p:spPr>
        <p:txBody>
          <a:bodyPr vert="horz" lIns="91440" tIns="45720" rIns="91440" bIns="45720" rtlCol="0" anchor="t">
            <a:normAutofit/>
          </a:bodyPr>
          <a:lstStyle/>
          <a:p>
            <a:pPr algn="just">
              <a:lnSpc>
                <a:spcPct val="150000"/>
              </a:lnSpc>
            </a:pPr>
            <a:r>
              <a:rPr lang="en-US" sz="1800" b="1" dirty="0">
                <a:latin typeface="Times New Roman"/>
                <a:ea typeface="+mn-lt"/>
                <a:cs typeface="+mn-lt"/>
              </a:rPr>
              <a:t>Caption Generation:</a:t>
            </a:r>
            <a:r>
              <a:rPr lang="en-US" sz="1800" dirty="0">
                <a:latin typeface="Times New Roman"/>
                <a:ea typeface="+mn-lt"/>
                <a:cs typeface="+mn-lt"/>
              </a:rPr>
              <a:t> LLMs excel at generating descriptive and contextually relevant captions for multimedia content. Given an image or video frame, LLMs can generate textual captions that provide a detailed and coherent description of the visual content.</a:t>
            </a:r>
            <a:endParaRPr lang="en-US" sz="1800">
              <a:latin typeface="Times New Roman"/>
              <a:ea typeface="+mn-lt"/>
              <a:cs typeface="Times New Roman"/>
            </a:endParaRPr>
          </a:p>
          <a:p>
            <a:endParaRPr lang="en-US" sz="1800" dirty="0">
              <a:latin typeface="Times New Roman"/>
              <a:ea typeface="Calibri"/>
              <a:cs typeface="Calibri"/>
            </a:endParaRPr>
          </a:p>
          <a:p>
            <a:pPr algn="just">
              <a:lnSpc>
                <a:spcPct val="150000"/>
              </a:lnSpc>
            </a:pPr>
            <a:r>
              <a:rPr lang="en-US" sz="1800" b="1" dirty="0">
                <a:latin typeface="Times New Roman"/>
                <a:ea typeface="+mn-lt"/>
                <a:cs typeface="+mn-lt"/>
              </a:rPr>
              <a:t>Hashtag Recommendations:</a:t>
            </a:r>
            <a:r>
              <a:rPr lang="en-US" sz="1800" dirty="0">
                <a:latin typeface="Times New Roman"/>
                <a:ea typeface="+mn-lt"/>
                <a:cs typeface="+mn-lt"/>
              </a:rPr>
              <a:t> LLMs can recommend relevant hashtags based on the content of the multimedia. By analyzing the generated captions and recognizing key themes and concepts, LLMs suggest appropriate hashtags to enhance the discoverability of the content on social media platforms.</a:t>
            </a:r>
            <a:endParaRPr lang="en-US" sz="1800" dirty="0">
              <a:latin typeface="Times New Roman"/>
              <a:ea typeface="Calibri"/>
              <a:cs typeface="Calibri"/>
            </a:endParaRPr>
          </a:p>
          <a:p>
            <a:endParaRPr lang="en-US" sz="2000" dirty="0">
              <a:latin typeface="Times New Roman"/>
              <a:ea typeface="Calibri"/>
              <a:cs typeface="Calibri"/>
            </a:endParaRPr>
          </a:p>
        </p:txBody>
      </p:sp>
      <p:sp>
        <p:nvSpPr>
          <p:cNvPr id="4" name="Slide Number Placeholder 3">
            <a:extLst>
              <a:ext uri="{FF2B5EF4-FFF2-40B4-BE49-F238E27FC236}">
                <a16:creationId xmlns:a16="http://schemas.microsoft.com/office/drawing/2014/main" id="{3DB473EB-1859-B6F4-B8F0-83FC31D920AD}"/>
              </a:ext>
            </a:extLst>
          </p:cNvPr>
          <p:cNvSpPr>
            <a:spLocks noGrp="1"/>
          </p:cNvSpPr>
          <p:nvPr>
            <p:ph type="sldNum" sz="quarter" idx="12"/>
          </p:nvPr>
        </p:nvSpPr>
        <p:spPr/>
        <p:txBody>
          <a:bodyPr/>
          <a:lstStyle/>
          <a:p>
            <a:fld id="{330EA680-D336-4FF7-8B7A-9848BB0A1C32}" type="slidenum">
              <a:rPr lang="en-US" dirty="0" smtClean="0"/>
              <a:t>6</a:t>
            </a:fld>
            <a:endParaRPr lang="en-US" dirty="0"/>
          </a:p>
        </p:txBody>
      </p:sp>
      <p:sp>
        <p:nvSpPr>
          <p:cNvPr id="2" name="TextBox 1">
            <a:extLst>
              <a:ext uri="{FF2B5EF4-FFF2-40B4-BE49-F238E27FC236}">
                <a16:creationId xmlns:a16="http://schemas.microsoft.com/office/drawing/2014/main" id="{AABBF4AB-B99F-4A03-1CE1-5DF0808501AA}"/>
              </a:ext>
            </a:extLst>
          </p:cNvPr>
          <p:cNvSpPr txBox="1"/>
          <p:nvPr/>
        </p:nvSpPr>
        <p:spPr>
          <a:xfrm>
            <a:off x="837045" y="357909"/>
            <a:ext cx="673099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latin typeface="Times New Roman"/>
                <a:cs typeface="Calibri"/>
              </a:rPr>
              <a:t>LLM (Large Language Model):</a:t>
            </a:r>
            <a:endParaRPr lang="en-US" sz="4000" dirty="0">
              <a:latin typeface="Times New Roman"/>
            </a:endParaRPr>
          </a:p>
        </p:txBody>
      </p:sp>
      <p:sp>
        <p:nvSpPr>
          <p:cNvPr id="5" name="TextBox 4">
            <a:extLst>
              <a:ext uri="{FF2B5EF4-FFF2-40B4-BE49-F238E27FC236}">
                <a16:creationId xmlns:a16="http://schemas.microsoft.com/office/drawing/2014/main" id="{7AB3812F-183D-E6FA-3999-504EE3323666}"/>
              </a:ext>
            </a:extLst>
          </p:cNvPr>
          <p:cNvSpPr txBox="1"/>
          <p:nvPr/>
        </p:nvSpPr>
        <p:spPr>
          <a:xfrm>
            <a:off x="837045" y="1443182"/>
            <a:ext cx="1051790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dirty="0">
                <a:solidFill>
                  <a:srgbClr val="1E2126"/>
                </a:solidFill>
                <a:latin typeface="Times New Roman"/>
                <a:ea typeface="+mn-lt"/>
                <a:cs typeface="+mn-lt"/>
              </a:rPr>
              <a:t>Large language models are a specific type of ML model trained on text data to generate human-like text, and generative AI refers to the broader concept of AI systems capable of generating various types of content.</a:t>
            </a:r>
            <a:endParaRPr lang="en-US" sz="2000" dirty="0">
              <a:latin typeface="Times New Roman"/>
              <a:cs typeface="Times New Roman"/>
            </a:endParaRPr>
          </a:p>
        </p:txBody>
      </p:sp>
    </p:spTree>
    <p:extLst>
      <p:ext uri="{BB962C8B-B14F-4D97-AF65-F5344CB8AC3E}">
        <p14:creationId xmlns:p14="http://schemas.microsoft.com/office/powerpoint/2010/main" val="3916232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F8D35-1875-72E2-B386-5FA6545CDCD7}"/>
              </a:ext>
            </a:extLst>
          </p:cNvPr>
          <p:cNvSpPr>
            <a:spLocks noGrp="1"/>
          </p:cNvSpPr>
          <p:nvPr>
            <p:ph type="title"/>
          </p:nvPr>
        </p:nvSpPr>
        <p:spPr>
          <a:xfrm>
            <a:off x="491836" y="191943"/>
            <a:ext cx="1602510" cy="707880"/>
          </a:xfrm>
        </p:spPr>
        <p:txBody>
          <a:bodyPr>
            <a:normAutofit/>
          </a:bodyPr>
          <a:lstStyle/>
          <a:p>
            <a:r>
              <a:rPr lang="en-US" sz="4000" dirty="0">
                <a:latin typeface="Times New Roman"/>
                <a:cs typeface="Calibri Light"/>
              </a:rPr>
              <a:t>CNN:</a:t>
            </a:r>
            <a:endParaRPr lang="en-US" sz="4000" dirty="0">
              <a:latin typeface="Times New Roman"/>
            </a:endParaRPr>
          </a:p>
        </p:txBody>
      </p:sp>
      <p:sp>
        <p:nvSpPr>
          <p:cNvPr id="4" name="Slide Number Placeholder 3">
            <a:extLst>
              <a:ext uri="{FF2B5EF4-FFF2-40B4-BE49-F238E27FC236}">
                <a16:creationId xmlns:a16="http://schemas.microsoft.com/office/drawing/2014/main" id="{B6FCB9E1-8A20-796C-F369-2D4F6C879EB4}"/>
              </a:ext>
            </a:extLst>
          </p:cNvPr>
          <p:cNvSpPr>
            <a:spLocks noGrp="1"/>
          </p:cNvSpPr>
          <p:nvPr>
            <p:ph type="sldNum" sz="quarter" idx="12"/>
          </p:nvPr>
        </p:nvSpPr>
        <p:spPr/>
        <p:txBody>
          <a:bodyPr/>
          <a:lstStyle/>
          <a:p>
            <a:fld id="{330EA680-D336-4FF7-8B7A-9848BB0A1C32}" type="slidenum">
              <a:rPr lang="en-US" dirty="0" smtClean="0"/>
              <a:t>7</a:t>
            </a:fld>
            <a:endParaRPr lang="en-US" dirty="0"/>
          </a:p>
        </p:txBody>
      </p:sp>
      <p:sp>
        <p:nvSpPr>
          <p:cNvPr id="6" name="TextBox 5">
            <a:extLst>
              <a:ext uri="{FF2B5EF4-FFF2-40B4-BE49-F238E27FC236}">
                <a16:creationId xmlns:a16="http://schemas.microsoft.com/office/drawing/2014/main" id="{2C52259A-CC71-E58C-A2ED-629B05A64527}"/>
              </a:ext>
            </a:extLst>
          </p:cNvPr>
          <p:cNvSpPr txBox="1"/>
          <p:nvPr/>
        </p:nvSpPr>
        <p:spPr>
          <a:xfrm>
            <a:off x="4791363" y="2332181"/>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D66CFDDC-2BD9-0344-6EE7-6AC9B1325C9E}"/>
              </a:ext>
            </a:extLst>
          </p:cNvPr>
          <p:cNvSpPr txBox="1"/>
          <p:nvPr/>
        </p:nvSpPr>
        <p:spPr>
          <a:xfrm>
            <a:off x="675409" y="946727"/>
            <a:ext cx="11383763" cy="32778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just">
              <a:buFont typeface="Arial"/>
              <a:buChar char="•"/>
            </a:pPr>
            <a:r>
              <a:rPr lang="en-US" dirty="0">
                <a:solidFill>
                  <a:srgbClr val="222222"/>
                </a:solidFill>
                <a:latin typeface="Times New Roman"/>
                <a:ea typeface="+mn-lt"/>
                <a:cs typeface="+mn-lt"/>
              </a:rPr>
              <a:t>In deep learning, a (</a:t>
            </a:r>
            <a:r>
              <a:rPr lang="en-US" b="1" dirty="0">
                <a:solidFill>
                  <a:srgbClr val="222222"/>
                </a:solidFill>
                <a:latin typeface="Times New Roman"/>
                <a:ea typeface="+mn-lt"/>
                <a:cs typeface="+mn-lt"/>
              </a:rPr>
              <a:t>Convolutional Neural Network</a:t>
            </a:r>
            <a:r>
              <a:rPr lang="en-US" dirty="0">
                <a:solidFill>
                  <a:srgbClr val="222222"/>
                </a:solidFill>
                <a:latin typeface="Times New Roman"/>
                <a:ea typeface="+mn-lt"/>
                <a:cs typeface="+mn-lt"/>
              </a:rPr>
              <a:t> </a:t>
            </a:r>
            <a:r>
              <a:rPr lang="en-US" b="1" dirty="0">
                <a:solidFill>
                  <a:srgbClr val="222222"/>
                </a:solidFill>
                <a:latin typeface="Times New Roman"/>
                <a:ea typeface="+mn-lt"/>
                <a:cs typeface="+mn-lt"/>
              </a:rPr>
              <a:t>(CNN/</a:t>
            </a:r>
            <a:r>
              <a:rPr lang="en-US" b="1" err="1">
                <a:solidFill>
                  <a:srgbClr val="222222"/>
                </a:solidFill>
                <a:latin typeface="Times New Roman"/>
                <a:ea typeface="+mn-lt"/>
                <a:cs typeface="+mn-lt"/>
              </a:rPr>
              <a:t>ConvNet</a:t>
            </a:r>
            <a:r>
              <a:rPr lang="en-US" b="1" dirty="0">
                <a:solidFill>
                  <a:srgbClr val="222222"/>
                </a:solidFill>
                <a:latin typeface="Times New Roman"/>
                <a:ea typeface="+mn-lt"/>
                <a:cs typeface="+mn-lt"/>
              </a:rPr>
              <a:t>)) </a:t>
            </a:r>
            <a:r>
              <a:rPr lang="en-US" dirty="0">
                <a:solidFill>
                  <a:srgbClr val="222222"/>
                </a:solidFill>
                <a:latin typeface="Times New Roman"/>
                <a:ea typeface="+mn-lt"/>
                <a:cs typeface="+mn-lt"/>
              </a:rPr>
              <a:t>is a class of deep neural networks, most commonly applied to analyze visual imagery.</a:t>
            </a:r>
            <a:endParaRPr lang="en-US" dirty="0">
              <a:cs typeface="Calibri" panose="020F0502020204030204"/>
            </a:endParaRPr>
          </a:p>
          <a:p>
            <a:pPr algn="just"/>
            <a:endParaRPr lang="en-US" dirty="0">
              <a:solidFill>
                <a:srgbClr val="222222"/>
              </a:solidFill>
              <a:latin typeface="Calibri"/>
              <a:ea typeface="+mn-lt"/>
              <a:cs typeface="+mn-lt"/>
            </a:endParaRPr>
          </a:p>
          <a:p>
            <a:pPr marL="285750" indent="-285750" algn="just">
              <a:lnSpc>
                <a:spcPct val="150000"/>
              </a:lnSpc>
              <a:buFont typeface="Arial"/>
              <a:buChar char="•"/>
            </a:pPr>
            <a:r>
              <a:rPr lang="en-US" b="1" dirty="0">
                <a:latin typeface="Times New Roman"/>
                <a:ea typeface="+mn-lt"/>
                <a:cs typeface="+mn-lt"/>
              </a:rPr>
              <a:t>Convolutional Layers:</a:t>
            </a:r>
            <a:r>
              <a:rPr lang="en-US" dirty="0">
                <a:latin typeface="Times New Roman"/>
                <a:ea typeface="+mn-lt"/>
                <a:cs typeface="+mn-lt"/>
              </a:rPr>
              <a:t> These layers are like detectives that look for specific patterns in the image. </a:t>
            </a:r>
            <a:endParaRPr lang="en-US" dirty="0">
              <a:latin typeface="Times New Roman"/>
              <a:ea typeface="+mn-lt"/>
              <a:cs typeface="Times New Roman"/>
            </a:endParaRPr>
          </a:p>
          <a:p>
            <a:pPr marL="285750" indent="-285750" algn="just">
              <a:lnSpc>
                <a:spcPct val="150000"/>
              </a:lnSpc>
              <a:buFont typeface="Arial"/>
              <a:buChar char="•"/>
            </a:pPr>
            <a:r>
              <a:rPr lang="en-US" b="1" dirty="0">
                <a:latin typeface="Times New Roman"/>
                <a:ea typeface="+mn-lt"/>
                <a:cs typeface="+mn-lt"/>
              </a:rPr>
              <a:t>Pooling Layers:</a:t>
            </a:r>
            <a:r>
              <a:rPr lang="en-US" dirty="0">
                <a:latin typeface="Times New Roman"/>
                <a:ea typeface="+mn-lt"/>
                <a:cs typeface="+mn-lt"/>
              </a:rPr>
              <a:t> After the detectives find patterns, the Pooling Layers come in. They shrink down the image by keeping only the most important information. </a:t>
            </a:r>
            <a:endParaRPr lang="en-US" dirty="0">
              <a:latin typeface="Times New Roman"/>
              <a:ea typeface="+mn-lt"/>
              <a:cs typeface="Times New Roman"/>
            </a:endParaRPr>
          </a:p>
          <a:p>
            <a:pPr marL="285750" indent="-285750" algn="just">
              <a:lnSpc>
                <a:spcPct val="150000"/>
              </a:lnSpc>
              <a:buFont typeface="Arial"/>
              <a:buChar char="•"/>
            </a:pPr>
            <a:r>
              <a:rPr lang="en-US" b="1" dirty="0">
                <a:latin typeface="Times New Roman"/>
                <a:ea typeface="+mn-lt"/>
                <a:cs typeface="+mn-lt"/>
              </a:rPr>
              <a:t>Fully Connected Layers:</a:t>
            </a:r>
            <a:r>
              <a:rPr lang="en-US" dirty="0">
                <a:latin typeface="Times New Roman"/>
                <a:ea typeface="+mn-lt"/>
                <a:cs typeface="+mn-lt"/>
              </a:rPr>
              <a:t> These layers are like the brain of the CNN. They take all the information from the previous layers and decide what the image is most likely to be. For example, they might say, "</a:t>
            </a:r>
            <a:r>
              <a:rPr lang="en-US" b="1" dirty="0">
                <a:latin typeface="Times New Roman"/>
                <a:ea typeface="+mn-lt"/>
                <a:cs typeface="+mn-lt"/>
              </a:rPr>
              <a:t>This looks like a Flower.</a:t>
            </a:r>
            <a:r>
              <a:rPr lang="en-US" dirty="0">
                <a:latin typeface="Times New Roman"/>
                <a:ea typeface="+mn-lt"/>
                <a:cs typeface="+mn-lt"/>
              </a:rPr>
              <a:t>"</a:t>
            </a:r>
            <a:endParaRPr lang="en-US">
              <a:latin typeface="Times New Roman"/>
              <a:cs typeface="Times New Roman"/>
            </a:endParaRPr>
          </a:p>
          <a:p>
            <a:pPr marL="285750" indent="-285750" algn="just">
              <a:buFont typeface="Arial"/>
              <a:buChar char="•"/>
            </a:pPr>
            <a:endParaRPr lang="en-US" dirty="0">
              <a:solidFill>
                <a:srgbClr val="222222"/>
              </a:solidFill>
              <a:latin typeface="Times New Roman"/>
              <a:cs typeface="Calibri" panose="020F0502020204030204"/>
            </a:endParaRPr>
          </a:p>
        </p:txBody>
      </p:sp>
      <p:pic>
        <p:nvPicPr>
          <p:cNvPr id="3" name="Picture 2" descr="A diagram of a machine learning&#10;&#10;Description automatically generated">
            <a:extLst>
              <a:ext uri="{FF2B5EF4-FFF2-40B4-BE49-F238E27FC236}">
                <a16:creationId xmlns:a16="http://schemas.microsoft.com/office/drawing/2014/main" id="{3F039544-5D1F-AB87-E887-97A91565C2FB}"/>
              </a:ext>
            </a:extLst>
          </p:cNvPr>
          <p:cNvPicPr>
            <a:picLocks noChangeAspect="1"/>
          </p:cNvPicPr>
          <p:nvPr/>
        </p:nvPicPr>
        <p:blipFill>
          <a:blip r:embed="rId2"/>
          <a:stretch>
            <a:fillRect/>
          </a:stretch>
        </p:blipFill>
        <p:spPr>
          <a:xfrm>
            <a:off x="2234214" y="3881895"/>
            <a:ext cx="7343080" cy="2706566"/>
          </a:xfrm>
          <a:prstGeom prst="rect">
            <a:avLst/>
          </a:prstGeom>
        </p:spPr>
      </p:pic>
    </p:spTree>
    <p:extLst>
      <p:ext uri="{BB962C8B-B14F-4D97-AF65-F5344CB8AC3E}">
        <p14:creationId xmlns:p14="http://schemas.microsoft.com/office/powerpoint/2010/main" val="694666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D8E36-CA1A-653D-D5B6-F5C42D0DF2EF}"/>
              </a:ext>
            </a:extLst>
          </p:cNvPr>
          <p:cNvSpPr>
            <a:spLocks noGrp="1"/>
          </p:cNvSpPr>
          <p:nvPr>
            <p:ph type="title"/>
          </p:nvPr>
        </p:nvSpPr>
        <p:spPr>
          <a:xfrm>
            <a:off x="241852" y="690"/>
            <a:ext cx="10515600" cy="1325563"/>
          </a:xfrm>
        </p:spPr>
        <p:txBody>
          <a:bodyPr/>
          <a:lstStyle/>
          <a:p>
            <a:r>
              <a:rPr lang="en-US" sz="4000" dirty="0">
                <a:latin typeface="Times New Roman"/>
                <a:cs typeface="Times New Roman"/>
              </a:rPr>
              <a:t>LSTM:</a:t>
            </a:r>
            <a:endParaRPr lang="en-US" dirty="0"/>
          </a:p>
        </p:txBody>
      </p:sp>
      <p:sp>
        <p:nvSpPr>
          <p:cNvPr id="3" name="Content Placeholder 2">
            <a:extLst>
              <a:ext uri="{FF2B5EF4-FFF2-40B4-BE49-F238E27FC236}">
                <a16:creationId xmlns:a16="http://schemas.microsoft.com/office/drawing/2014/main" id="{583506D7-66A4-7451-5954-53C4DB5E6C58}"/>
              </a:ext>
            </a:extLst>
          </p:cNvPr>
          <p:cNvSpPr>
            <a:spLocks noGrp="1"/>
          </p:cNvSpPr>
          <p:nvPr>
            <p:ph idx="1"/>
          </p:nvPr>
        </p:nvSpPr>
        <p:spPr>
          <a:xfrm>
            <a:off x="838200" y="1041538"/>
            <a:ext cx="10946295" cy="2750034"/>
          </a:xfrm>
        </p:spPr>
        <p:txBody>
          <a:bodyPr vert="horz" lIns="91440" tIns="45720" rIns="91440" bIns="45720" rtlCol="0" anchor="t">
            <a:normAutofit/>
          </a:bodyPr>
          <a:lstStyle/>
          <a:p>
            <a:pPr algn="just">
              <a:lnSpc>
                <a:spcPct val="150000"/>
              </a:lnSpc>
            </a:pPr>
            <a:r>
              <a:rPr lang="en-US" sz="1800" dirty="0">
                <a:latin typeface="Times New Roman"/>
                <a:cs typeface="Times New Roman"/>
              </a:rPr>
              <a:t>LSTM (Long Short-Term Memory) is like a clever robot that remembers important stuff and forgets what's not needed. It's great for understanding and making sense of sequences of information, like predicting the next word in a sentence or recognizing patterns in data over time. </a:t>
            </a:r>
          </a:p>
          <a:p>
            <a:pPr algn="just">
              <a:lnSpc>
                <a:spcPct val="150000"/>
              </a:lnSpc>
            </a:pPr>
            <a:r>
              <a:rPr lang="en-US" sz="1800" dirty="0">
                <a:latin typeface="Times New Roman"/>
                <a:cs typeface="Times New Roman"/>
              </a:rPr>
              <a:t>LSTMs are used in things like language translation, speech recognition, and even predicting the weather because they're really good at remembering past events and using that knowledge to make smart decisions about what comes next.</a:t>
            </a:r>
            <a:endParaRPr lang="en-US" dirty="0"/>
          </a:p>
        </p:txBody>
      </p:sp>
      <p:sp>
        <p:nvSpPr>
          <p:cNvPr id="4" name="Slide Number Placeholder 3">
            <a:extLst>
              <a:ext uri="{FF2B5EF4-FFF2-40B4-BE49-F238E27FC236}">
                <a16:creationId xmlns:a16="http://schemas.microsoft.com/office/drawing/2014/main" id="{38075FAF-14AC-C0EF-7BEE-6FD8D8E90D67}"/>
              </a:ext>
            </a:extLst>
          </p:cNvPr>
          <p:cNvSpPr>
            <a:spLocks noGrp="1"/>
          </p:cNvSpPr>
          <p:nvPr>
            <p:ph type="sldNum" sz="quarter" idx="12"/>
          </p:nvPr>
        </p:nvSpPr>
        <p:spPr/>
        <p:txBody>
          <a:bodyPr/>
          <a:lstStyle/>
          <a:p>
            <a:fld id="{330EA680-D336-4FF7-8B7A-9848BB0A1C32}" type="slidenum">
              <a:rPr lang="en-US" smtClean="0"/>
              <a:t>8</a:t>
            </a:fld>
            <a:endParaRPr lang="en-US"/>
          </a:p>
        </p:txBody>
      </p:sp>
      <p:pic>
        <p:nvPicPr>
          <p:cNvPr id="5" name="Picture 4" descr="A diagram of a gate&#10;&#10;Description automatically generated">
            <a:extLst>
              <a:ext uri="{FF2B5EF4-FFF2-40B4-BE49-F238E27FC236}">
                <a16:creationId xmlns:a16="http://schemas.microsoft.com/office/drawing/2014/main" id="{9075A794-B5BA-E65A-2D23-1E660E93B50C}"/>
              </a:ext>
            </a:extLst>
          </p:cNvPr>
          <p:cNvPicPr>
            <a:picLocks noChangeAspect="1"/>
          </p:cNvPicPr>
          <p:nvPr/>
        </p:nvPicPr>
        <p:blipFill>
          <a:blip r:embed="rId2"/>
          <a:stretch>
            <a:fillRect/>
          </a:stretch>
        </p:blipFill>
        <p:spPr>
          <a:xfrm>
            <a:off x="2305880" y="3600677"/>
            <a:ext cx="6497980" cy="3124299"/>
          </a:xfrm>
          <a:prstGeom prst="rect">
            <a:avLst/>
          </a:prstGeom>
        </p:spPr>
      </p:pic>
    </p:spTree>
    <p:extLst>
      <p:ext uri="{BB962C8B-B14F-4D97-AF65-F5344CB8AC3E}">
        <p14:creationId xmlns:p14="http://schemas.microsoft.com/office/powerpoint/2010/main" val="3472223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62453-F78A-D532-DFB3-916FF55CD788}"/>
              </a:ext>
            </a:extLst>
          </p:cNvPr>
          <p:cNvSpPr>
            <a:spLocks noGrp="1"/>
          </p:cNvSpPr>
          <p:nvPr>
            <p:ph type="title"/>
          </p:nvPr>
        </p:nvSpPr>
        <p:spPr/>
        <p:txBody>
          <a:bodyPr/>
          <a:lstStyle/>
          <a:p>
            <a:pPr algn="ctr"/>
            <a:r>
              <a:rPr lang="en-US" b="1" dirty="0">
                <a:latin typeface="Times New Roman"/>
                <a:ea typeface="Calibri Light"/>
                <a:cs typeface="Calibri Light"/>
              </a:rPr>
              <a:t>Model</a:t>
            </a:r>
          </a:p>
        </p:txBody>
      </p:sp>
      <p:sp>
        <p:nvSpPr>
          <p:cNvPr id="3" name="Content Placeholder 2">
            <a:extLst>
              <a:ext uri="{FF2B5EF4-FFF2-40B4-BE49-F238E27FC236}">
                <a16:creationId xmlns:a16="http://schemas.microsoft.com/office/drawing/2014/main" id="{EBEE790A-8BB3-3040-BF81-CCD460439DD4}"/>
              </a:ext>
            </a:extLst>
          </p:cNvPr>
          <p:cNvSpPr>
            <a:spLocks noGrp="1"/>
          </p:cNvSpPr>
          <p:nvPr>
            <p:ph idx="1"/>
          </p:nvPr>
        </p:nvSpPr>
        <p:spPr>
          <a:xfrm>
            <a:off x="2130287" y="2201103"/>
            <a:ext cx="1802296" cy="375686"/>
          </a:xfrm>
        </p:spPr>
        <p:txBody>
          <a:bodyPr vert="horz" lIns="91440" tIns="45720" rIns="91440" bIns="45720" rtlCol="0" anchor="t">
            <a:normAutofit/>
          </a:bodyPr>
          <a:lstStyle/>
          <a:p>
            <a:pPr marL="0" indent="0">
              <a:buNone/>
            </a:pPr>
            <a:r>
              <a:rPr lang="en-US" sz="2000" dirty="0">
                <a:latin typeface="Times New Roman"/>
                <a:ea typeface="Calibri" panose="020F0502020204030204"/>
                <a:cs typeface="Calibri" panose="020F0502020204030204"/>
              </a:rPr>
              <a:t>Existing Model</a:t>
            </a:r>
          </a:p>
        </p:txBody>
      </p:sp>
      <p:sp>
        <p:nvSpPr>
          <p:cNvPr id="4" name="Slide Number Placeholder 3">
            <a:extLst>
              <a:ext uri="{FF2B5EF4-FFF2-40B4-BE49-F238E27FC236}">
                <a16:creationId xmlns:a16="http://schemas.microsoft.com/office/drawing/2014/main" id="{75CC3F5F-2F27-3A34-F5EB-315291137A36}"/>
              </a:ext>
            </a:extLst>
          </p:cNvPr>
          <p:cNvSpPr>
            <a:spLocks noGrp="1"/>
          </p:cNvSpPr>
          <p:nvPr>
            <p:ph type="sldNum" sz="quarter" idx="12"/>
          </p:nvPr>
        </p:nvSpPr>
        <p:spPr/>
        <p:txBody>
          <a:bodyPr/>
          <a:lstStyle/>
          <a:p>
            <a:fld id="{330EA680-D336-4FF7-8B7A-9848BB0A1C32}" type="slidenum">
              <a:rPr lang="en-US" smtClean="0"/>
              <a:t>9</a:t>
            </a:fld>
            <a:endParaRPr lang="en-US"/>
          </a:p>
        </p:txBody>
      </p:sp>
      <p:pic>
        <p:nvPicPr>
          <p:cNvPr id="5" name="Picture 4" descr="A diagram of a network&#10;&#10;Description automatically generated">
            <a:extLst>
              <a:ext uri="{FF2B5EF4-FFF2-40B4-BE49-F238E27FC236}">
                <a16:creationId xmlns:a16="http://schemas.microsoft.com/office/drawing/2014/main" id="{808302FC-3DC6-0C51-3CDA-194313E07609}"/>
              </a:ext>
            </a:extLst>
          </p:cNvPr>
          <p:cNvPicPr>
            <a:picLocks noChangeAspect="1"/>
          </p:cNvPicPr>
          <p:nvPr/>
        </p:nvPicPr>
        <p:blipFill>
          <a:blip r:embed="rId2"/>
          <a:stretch>
            <a:fillRect/>
          </a:stretch>
        </p:blipFill>
        <p:spPr>
          <a:xfrm>
            <a:off x="66162" y="2821161"/>
            <a:ext cx="5526157" cy="2939477"/>
          </a:xfrm>
          <a:prstGeom prst="rect">
            <a:avLst/>
          </a:prstGeom>
        </p:spPr>
      </p:pic>
      <p:sp>
        <p:nvSpPr>
          <p:cNvPr id="6" name="TextBox 5">
            <a:extLst>
              <a:ext uri="{FF2B5EF4-FFF2-40B4-BE49-F238E27FC236}">
                <a16:creationId xmlns:a16="http://schemas.microsoft.com/office/drawing/2014/main" id="{F57A9990-08F8-07DB-58C1-6A60D03F159B}"/>
              </a:ext>
            </a:extLst>
          </p:cNvPr>
          <p:cNvSpPr txBox="1"/>
          <p:nvPr/>
        </p:nvSpPr>
        <p:spPr>
          <a:xfrm>
            <a:off x="8437217" y="2192210"/>
            <a:ext cx="206609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latin typeface="Times New Roman"/>
                <a:ea typeface="Calibri"/>
                <a:cs typeface="Calibri"/>
              </a:rPr>
              <a:t>Proposed Model*</a:t>
            </a:r>
          </a:p>
        </p:txBody>
      </p:sp>
      <p:pic>
        <p:nvPicPr>
          <p:cNvPr id="7" name="Picture 6" descr="A diagram of a puzzle&#10;&#10;Description automatically generated">
            <a:extLst>
              <a:ext uri="{FF2B5EF4-FFF2-40B4-BE49-F238E27FC236}">
                <a16:creationId xmlns:a16="http://schemas.microsoft.com/office/drawing/2014/main" id="{C6B06E61-FF5E-8853-BDB7-DE6D869F7C22}"/>
              </a:ext>
            </a:extLst>
          </p:cNvPr>
          <p:cNvPicPr>
            <a:picLocks noChangeAspect="1"/>
          </p:cNvPicPr>
          <p:nvPr/>
        </p:nvPicPr>
        <p:blipFill>
          <a:blip r:embed="rId3"/>
          <a:stretch>
            <a:fillRect/>
          </a:stretch>
        </p:blipFill>
        <p:spPr>
          <a:xfrm>
            <a:off x="6358992" y="2702293"/>
            <a:ext cx="5833009" cy="2894857"/>
          </a:xfrm>
          <a:prstGeom prst="rect">
            <a:avLst/>
          </a:prstGeom>
        </p:spPr>
      </p:pic>
      <p:sp>
        <p:nvSpPr>
          <p:cNvPr id="11" name="Rectangle 10">
            <a:extLst>
              <a:ext uri="{FF2B5EF4-FFF2-40B4-BE49-F238E27FC236}">
                <a16:creationId xmlns:a16="http://schemas.microsoft.com/office/drawing/2014/main" id="{D24D07D5-9D97-AA80-3EB9-C211437B987C}"/>
              </a:ext>
            </a:extLst>
          </p:cNvPr>
          <p:cNvSpPr/>
          <p:nvPr/>
        </p:nvSpPr>
        <p:spPr>
          <a:xfrm>
            <a:off x="5951386" y="2197007"/>
            <a:ext cx="44498" cy="362089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96228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office theme</vt:lpstr>
      <vt:lpstr>office theme</vt:lpstr>
      <vt:lpstr>Generative AI for Multimedia Captions and Hashtags</vt:lpstr>
      <vt:lpstr>Methodology </vt:lpstr>
      <vt:lpstr>Dataset Description</vt:lpstr>
      <vt:lpstr>Literature Survey</vt:lpstr>
      <vt:lpstr>PowerPoint Presentation</vt:lpstr>
      <vt:lpstr>PowerPoint Presentation</vt:lpstr>
      <vt:lpstr>CNN:</vt:lpstr>
      <vt:lpstr>LSTM:</vt:lpstr>
      <vt:lpstr>Model</vt:lpstr>
      <vt:lpstr>Analysis</vt:lpstr>
      <vt:lpstr>Output</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421</cp:revision>
  <dcterms:created xsi:type="dcterms:W3CDTF">2023-10-20T06:25:52Z</dcterms:created>
  <dcterms:modified xsi:type="dcterms:W3CDTF">2023-10-31T18:51:53Z</dcterms:modified>
</cp:coreProperties>
</file>

<file path=docProps/thumbnail.jpeg>
</file>